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26"/>
  </p:notesMasterIdLst>
  <p:sldIdLst>
    <p:sldId id="256"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9" r:id="rId22"/>
    <p:sldId id="280" r:id="rId23"/>
    <p:sldId id="281" r:id="rId24"/>
    <p:sldId id="282"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Georgia" panose="02040502050405020303" pitchFamily="18" charset="0"/>
      <p:regular r:id="rId31"/>
      <p:bold r:id="rId32"/>
      <p:italic r:id="rId33"/>
      <p:boldItalic r:id="rId34"/>
    </p:embeddedFont>
    <p:embeddedFont>
      <p:font typeface="Source Sans Pro" panose="020B0503030403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172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7" roundtripDataSignature="AMtx7mj3r57Z8FOqNHYhEywfjh06kbFRZ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6472811-D6CB-4BEB-B364-908775F43988}">
  <a:tblStyle styleId="{D6472811-D6CB-4BEB-B364-908775F43988}" styleName="Table_0">
    <a:wholeTbl>
      <a:tcTxStyle b="off" i="off">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1018" y="72"/>
      </p:cViewPr>
      <p:guideLst>
        <p:guide orient="horz" pos="162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font" Target="fonts/font8.fntdata"/><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34" name="Google Shape;13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9" name="Google Shape;31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8" name="Google Shape;32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8" name="Google Shape;33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354" name="Google Shape;35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1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5" name="Google Shape;36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1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3" name="Google Shape;37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2" name="Google Shape;38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1" name="Google Shape;391;p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2" name="Google Shape;392;p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0" name="Google Shape;400;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9" name="Google Shape;40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b="0" i="0" u="none" strike="noStrike" cap="none">
              <a:solidFill>
                <a:schemeClr val="dk1"/>
              </a:solidFill>
              <a:latin typeface="Calibri"/>
              <a:ea typeface="Calibri"/>
              <a:cs typeface="Calibri"/>
              <a:sym typeface="Calibri"/>
            </a:endParaRPr>
          </a:p>
        </p:txBody>
      </p:sp>
      <p:sp>
        <p:nvSpPr>
          <p:cNvPr id="197" name="Google Shape;19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23: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5" name="Google Shape;42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24: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3" name="Google Shape;43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1" name="Google Shape;44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9" name="Google Shape;44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8" name="Google Shape;21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6" name="Google Shape;22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 name="Google Shape;24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48" name="Google Shape;24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6" name="Google Shape;27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02" name="Google Shape;302;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12: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0" name="Google Shape;31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 name="Google Shape;13;p2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 name="Google Shape;14;p2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4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0" name="Google Shape;70;p41"/>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1" name="Google Shape;71;p4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2" name="Google Shape;72;p4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3" name="Google Shape;73;p4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42"/>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6" name="Google Shape;76;p42"/>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4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4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9" name="Google Shape;79;p4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84"/>
        <p:cNvGrpSpPr/>
        <p:nvPr/>
      </p:nvGrpSpPr>
      <p:grpSpPr>
        <a:xfrm>
          <a:off x="0" y="0"/>
          <a:ext cx="0" cy="0"/>
          <a:chOff x="0" y="0"/>
          <a:chExt cx="0" cy="0"/>
        </a:xfrm>
      </p:grpSpPr>
      <p:sp>
        <p:nvSpPr>
          <p:cNvPr id="85" name="Google Shape;85;p30"/>
          <p:cNvSpPr/>
          <p:nvPr/>
        </p:nvSpPr>
        <p:spPr>
          <a:xfrm>
            <a:off x="0" y="0"/>
            <a:ext cx="9144000" cy="614400"/>
          </a:xfrm>
          <a:prstGeom prst="rect">
            <a:avLst/>
          </a:prstGeom>
          <a:solidFill>
            <a:srgbClr val="D5DBE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86" name="Google Shape;86;p30"/>
          <p:cNvSpPr txBox="1">
            <a:spLocks noGrp="1"/>
          </p:cNvSpPr>
          <p:nvPr>
            <p:ph type="title"/>
          </p:nvPr>
        </p:nvSpPr>
        <p:spPr>
          <a:xfrm>
            <a:off x="171450" y="143704"/>
            <a:ext cx="7886700" cy="381000"/>
          </a:xfrm>
          <a:prstGeom prst="rect">
            <a:avLst/>
          </a:prstGeom>
          <a:noFill/>
          <a:ln>
            <a:noFill/>
          </a:ln>
        </p:spPr>
        <p:txBody>
          <a:bodyPr spcFirstLastPara="1" wrap="square" lIns="68575" tIns="34275" rIns="68575" bIns="34275" anchor="ctr" anchorCtr="0">
            <a:spAutoFit/>
          </a:bodyPr>
          <a:lstStyle>
            <a:lvl1pPr lvl="0" algn="l">
              <a:lnSpc>
                <a:spcPct val="90000"/>
              </a:lnSpc>
              <a:spcBef>
                <a:spcPts val="0"/>
              </a:spcBef>
              <a:spcAft>
                <a:spcPts val="0"/>
              </a:spcAft>
              <a:buClr>
                <a:schemeClr val="dk1"/>
              </a:buClr>
              <a:buSzPts val="2300"/>
              <a:buFont typeface="Georgia"/>
              <a:buNone/>
              <a:defRPr sz="23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7" name="Google Shape;87;p30"/>
          <p:cNvSpPr txBox="1">
            <a:spLocks noGrp="1"/>
          </p:cNvSpPr>
          <p:nvPr>
            <p:ph type="sldNum" idx="12"/>
          </p:nvPr>
        </p:nvSpPr>
        <p:spPr>
          <a:xfrm>
            <a:off x="8729662" y="4762500"/>
            <a:ext cx="293100" cy="2166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88" name="Google Shape;88;p30"/>
          <p:cNvCxnSpPr/>
          <p:nvPr/>
        </p:nvCxnSpPr>
        <p:spPr>
          <a:xfrm>
            <a:off x="0" y="4843463"/>
            <a:ext cx="7206300" cy="0"/>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1">
  <p:cSld name="1_Title and Content">
    <p:spTree>
      <p:nvGrpSpPr>
        <p:cNvPr id="1" name="Shape 89"/>
        <p:cNvGrpSpPr/>
        <p:nvPr/>
      </p:nvGrpSpPr>
      <p:grpSpPr>
        <a:xfrm>
          <a:off x="0" y="0"/>
          <a:ext cx="0" cy="0"/>
          <a:chOff x="0" y="0"/>
          <a:chExt cx="0" cy="0"/>
        </a:xfrm>
      </p:grpSpPr>
      <p:sp>
        <p:nvSpPr>
          <p:cNvPr id="90" name="Google Shape;90;p31"/>
          <p:cNvSpPr/>
          <p:nvPr/>
        </p:nvSpPr>
        <p:spPr>
          <a:xfrm>
            <a:off x="0" y="0"/>
            <a:ext cx="9144000" cy="614400"/>
          </a:xfrm>
          <a:prstGeom prst="rect">
            <a:avLst/>
          </a:prstGeom>
          <a:solidFill>
            <a:srgbClr val="D5DBE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91" name="Google Shape;91;p31"/>
          <p:cNvSpPr txBox="1">
            <a:spLocks noGrp="1"/>
          </p:cNvSpPr>
          <p:nvPr>
            <p:ph type="title"/>
          </p:nvPr>
        </p:nvSpPr>
        <p:spPr>
          <a:xfrm>
            <a:off x="171450" y="143704"/>
            <a:ext cx="7886700" cy="381000"/>
          </a:xfrm>
          <a:prstGeom prst="rect">
            <a:avLst/>
          </a:prstGeom>
          <a:noFill/>
          <a:ln>
            <a:noFill/>
          </a:ln>
        </p:spPr>
        <p:txBody>
          <a:bodyPr spcFirstLastPara="1" wrap="square" lIns="68575" tIns="34275" rIns="68575" bIns="34275" anchor="ctr" anchorCtr="0">
            <a:spAutoFit/>
          </a:bodyPr>
          <a:lstStyle>
            <a:lvl1pPr lvl="0" algn="l">
              <a:lnSpc>
                <a:spcPct val="90000"/>
              </a:lnSpc>
              <a:spcBef>
                <a:spcPts val="0"/>
              </a:spcBef>
              <a:spcAft>
                <a:spcPts val="0"/>
              </a:spcAft>
              <a:buClr>
                <a:schemeClr val="dk1"/>
              </a:buClr>
              <a:buSzPts val="2300"/>
              <a:buFont typeface="Georgia"/>
              <a:buNone/>
              <a:defRPr sz="23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2" name="Google Shape;92;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93" name="Google Shape;93;p31"/>
          <p:cNvCxnSpPr/>
          <p:nvPr/>
        </p:nvCxnSpPr>
        <p:spPr>
          <a:xfrm>
            <a:off x="0" y="4843463"/>
            <a:ext cx="7206300" cy="0"/>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94"/>
        <p:cNvGrpSpPr/>
        <p:nvPr/>
      </p:nvGrpSpPr>
      <p:grpSpPr>
        <a:xfrm>
          <a:off x="0" y="0"/>
          <a:ext cx="0" cy="0"/>
          <a:chOff x="0" y="0"/>
          <a:chExt cx="0" cy="0"/>
        </a:xfrm>
      </p:grpSpPr>
      <p:sp>
        <p:nvSpPr>
          <p:cNvPr id="95" name="Google Shape;95;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6" name="Google Shape;96;p3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7" name="Google Shape;97;p32"/>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32"/>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Google Shape;99;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2" name="Google Shape;102;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4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5" name="Google Shape;105;p4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6" name="Google Shape;106;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4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09" name="Google Shape;109;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4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4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13" name="Google Shape;113;p4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14" name="Google Shape;114;p4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15" name="Google Shape;115;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
        <p:cNvGrpSpPr/>
        <p:nvPr/>
      </p:nvGrpSpPr>
      <p:grpSpPr>
        <a:xfrm>
          <a:off x="0" y="0"/>
          <a:ext cx="0" cy="0"/>
          <a:chOff x="0" y="0"/>
          <a:chExt cx="0" cy="0"/>
        </a:xfrm>
      </p:grpSpPr>
      <p:sp>
        <p:nvSpPr>
          <p:cNvPr id="117" name="Google Shape;117;p4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18" name="Google Shape;118;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3"/>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7" name="Google Shape;17;p33"/>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18" name="Google Shape;18;p3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9" name="Google Shape;19;p3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0" name="Google Shape;20;p3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9"/>
        <p:cNvGrpSpPr/>
        <p:nvPr/>
      </p:nvGrpSpPr>
      <p:grpSpPr>
        <a:xfrm>
          <a:off x="0" y="0"/>
          <a:ext cx="0" cy="0"/>
          <a:chOff x="0" y="0"/>
          <a:chExt cx="0" cy="0"/>
        </a:xfrm>
      </p:grpSpPr>
      <p:sp>
        <p:nvSpPr>
          <p:cNvPr id="120" name="Google Shape;120;p4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1" name="Google Shape;121;p4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22" name="Google Shape;122;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3"/>
        <p:cNvGrpSpPr/>
        <p:nvPr/>
      </p:nvGrpSpPr>
      <p:grpSpPr>
        <a:xfrm>
          <a:off x="0" y="0"/>
          <a:ext cx="0" cy="0"/>
          <a:chOff x="0" y="0"/>
          <a:chExt cx="0" cy="0"/>
        </a:xfrm>
      </p:grpSpPr>
      <p:sp>
        <p:nvSpPr>
          <p:cNvPr id="124" name="Google Shape;124;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5"/>
        <p:cNvGrpSpPr/>
        <p:nvPr/>
      </p:nvGrpSpPr>
      <p:grpSpPr>
        <a:xfrm>
          <a:off x="0" y="0"/>
          <a:ext cx="0" cy="0"/>
          <a:chOff x="0" y="0"/>
          <a:chExt cx="0" cy="0"/>
        </a:xfrm>
      </p:grpSpPr>
      <p:sp>
        <p:nvSpPr>
          <p:cNvPr id="126" name="Google Shape;126;p50"/>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7" name="Google Shape;127;p50"/>
          <p:cNvSpPr>
            <a:spLocks noGrp="1"/>
          </p:cNvSpPr>
          <p:nvPr>
            <p:ph type="pic" idx="2"/>
          </p:nvPr>
        </p:nvSpPr>
        <p:spPr>
          <a:xfrm>
            <a:off x="3887391" y="740569"/>
            <a:ext cx="4629300" cy="3655200"/>
          </a:xfrm>
          <a:prstGeom prst="rect">
            <a:avLst/>
          </a:prstGeom>
          <a:noFill/>
          <a:ln>
            <a:noFill/>
          </a:ln>
        </p:spPr>
      </p:sp>
      <p:sp>
        <p:nvSpPr>
          <p:cNvPr id="128" name="Google Shape;128;p50"/>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29" name="Google Shape;129;p5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130" name="Google Shape;130;p5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t"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131" name="Google Shape;131;p50"/>
          <p:cNvSpPr txBox="1">
            <a:spLocks noGrp="1"/>
          </p:cNvSpPr>
          <p:nvPr>
            <p:ph type="sldNum" idx="12"/>
          </p:nvPr>
        </p:nvSpPr>
        <p:spPr>
          <a:xfrm>
            <a:off x="8729662" y="4762500"/>
            <a:ext cx="293100" cy="2166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3" name="Google Shape;23;p34"/>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4" name="Google Shape;24;p3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 name="Google Shape;25;p3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6" name="Google Shape;26;p3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5"/>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 name="Google Shape;29;p35"/>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30" name="Google Shape;30;p3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1" name="Google Shape;31;p3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2" name="Google Shape;32;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5" name="Google Shape;35;p36"/>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6" name="Google Shape;36;p36"/>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7" name="Google Shape;37;p3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8" name="Google Shape;38;p3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9" name="Google Shape;39;p3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7"/>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2" name="Google Shape;42;p37"/>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43" name="Google Shape;43;p37"/>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4" name="Google Shape;44;p37"/>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45" name="Google Shape;45;p37"/>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6" name="Google Shape;46;p3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7" name="Google Shape;47;p3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8" name="Google Shape;48;p3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1" name="Google Shape;51;p3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2" name="Google Shape;52;p3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3" name="Google Shape;53;p3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9"/>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6" name="Google Shape;56;p39"/>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57" name="Google Shape;57;p39"/>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58" name="Google Shape;58;p3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9" name="Google Shape;59;p3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0" name="Google Shape;60;p3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40"/>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3" name="Google Shape;63;p40"/>
          <p:cNvSpPr>
            <a:spLocks noGrp="1"/>
          </p:cNvSpPr>
          <p:nvPr>
            <p:ph type="pic" idx="2"/>
          </p:nvPr>
        </p:nvSpPr>
        <p:spPr>
          <a:xfrm>
            <a:off x="3887391" y="740569"/>
            <a:ext cx="4629300" cy="3655200"/>
          </a:xfrm>
          <a:prstGeom prst="rect">
            <a:avLst/>
          </a:prstGeom>
          <a:noFill/>
          <a:ln>
            <a:noFill/>
          </a:ln>
        </p:spPr>
      </p:sp>
      <p:sp>
        <p:nvSpPr>
          <p:cNvPr id="64" name="Google Shape;64;p40"/>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65" name="Google Shape;65;p4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6" name="Google Shape;66;p4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7" name="Google Shape;67;p4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7" name="Google Shape;7;p27"/>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8" name="Google Shape;8;p2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9" name="Google Shape;9;p2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Calibri"/>
                <a:ea typeface="Calibri"/>
                <a:cs typeface="Calibri"/>
                <a:sym typeface="Calibri"/>
              </a:defRPr>
            </a:lvl9pPr>
          </a:lstStyle>
          <a:p>
            <a:endParaRPr/>
          </a:p>
        </p:txBody>
      </p:sp>
      <p:sp>
        <p:nvSpPr>
          <p:cNvPr id="10" name="Google Shape;10;p2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0"/>
        <p:cNvGrpSpPr/>
        <p:nvPr/>
      </p:nvGrpSpPr>
      <p:grpSpPr>
        <a:xfrm>
          <a:off x="0" y="0"/>
          <a:ext cx="0" cy="0"/>
          <a:chOff x="0" y="0"/>
          <a:chExt cx="0" cy="0"/>
        </a:xfrm>
      </p:grpSpPr>
      <p:sp>
        <p:nvSpPr>
          <p:cNvPr id="81" name="Google Shape;81;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2" name="Google Shape;82;p2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3" name="Google Shape;83;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6.jpg"/><Relationship Id="rId5" Type="http://schemas.openxmlformats.org/officeDocument/2006/relationships/image" Target="../media/image15.jpg"/><Relationship Id="rId10" Type="http://schemas.openxmlformats.org/officeDocument/2006/relationships/image" Target="../media/image19.png"/><Relationship Id="rId4" Type="http://schemas.openxmlformats.org/officeDocument/2006/relationships/image" Target="../media/image14.pn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chemeClr val="lt1"/>
              </a:solidFill>
              <a:latin typeface="Calibri"/>
              <a:ea typeface="Calibri"/>
              <a:cs typeface="Calibri"/>
              <a:sym typeface="Calibri"/>
            </a:endParaRPr>
          </a:p>
        </p:txBody>
      </p:sp>
      <p:sp>
        <p:nvSpPr>
          <p:cNvPr id="137" name="Google Shape;137;p1"/>
          <p:cNvSpPr/>
          <p:nvPr/>
        </p:nvSpPr>
        <p:spPr>
          <a:xfrm>
            <a:off x="835819" y="0"/>
            <a:ext cx="7472363" cy="5143500"/>
          </a:xfrm>
          <a:custGeom>
            <a:avLst/>
            <a:gdLst/>
            <a:ahLst/>
            <a:cxnLst/>
            <a:rect l="l" t="t" r="r" b="b"/>
            <a:pathLst>
              <a:path w="9963150" h="6858000" extrusionOk="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solidFill>
            <a:schemeClr val="lt1"/>
          </a:solidFill>
          <a:ln w="9525" cap="flat" cmpd="sng">
            <a:solidFill>
              <a:srgbClr val="EFEFEF"/>
            </a:solidFill>
            <a:prstDash val="solid"/>
            <a:miter lim="800000"/>
            <a:headEnd type="none" w="sm" len="sm"/>
            <a:tailEnd type="none" w="sm" len="sm"/>
          </a:ln>
          <a:effectLst>
            <a:outerShdw blurRad="139700" sx="102000" sy="102000" algn="ctr" rotWithShape="0">
              <a:srgbClr val="D8D8D8">
                <a:alpha val="34901"/>
              </a:srgbClr>
            </a:outerShdw>
          </a:effectLst>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Calibri"/>
              <a:buNone/>
            </a:pPr>
            <a:endParaRPr sz="1400" b="0" i="0" u="none" strike="noStrike" cap="none">
              <a:solidFill>
                <a:srgbClr val="FFFFFF"/>
              </a:solidFill>
              <a:latin typeface="Calibri"/>
              <a:ea typeface="Calibri"/>
              <a:cs typeface="Calibri"/>
              <a:sym typeface="Calibri"/>
            </a:endParaRPr>
          </a:p>
        </p:txBody>
      </p:sp>
      <p:sp>
        <p:nvSpPr>
          <p:cNvPr id="138" name="Google Shape;138;p1"/>
          <p:cNvSpPr/>
          <p:nvPr/>
        </p:nvSpPr>
        <p:spPr>
          <a:xfrm>
            <a:off x="1633568" y="253316"/>
            <a:ext cx="5572500" cy="2073000"/>
          </a:xfrm>
          <a:prstGeom prst="rect">
            <a:avLst/>
          </a:prstGeom>
          <a:no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chemeClr val="dk1"/>
              </a:buClr>
              <a:buSzPts val="3300"/>
              <a:buFont typeface="Times New Roman"/>
              <a:buNone/>
            </a:pPr>
            <a:r>
              <a:rPr lang="en-US" sz="3400" b="1" dirty="0">
                <a:solidFill>
                  <a:schemeClr val="dk1"/>
                </a:solidFill>
                <a:latin typeface="Calibri"/>
                <a:ea typeface="Calibri"/>
                <a:cs typeface="Calibri"/>
                <a:sym typeface="Calibri"/>
              </a:rPr>
              <a:t>AI </a:t>
            </a:r>
            <a:r>
              <a:rPr lang="en-US" sz="3300" b="1" dirty="0">
                <a:solidFill>
                  <a:schemeClr val="dk1"/>
                </a:solidFill>
                <a:latin typeface="Calibri"/>
                <a:ea typeface="Calibri"/>
                <a:cs typeface="Calibri"/>
                <a:sym typeface="Calibri"/>
              </a:rPr>
              <a:t>Chatbot</a:t>
            </a:r>
            <a:r>
              <a:rPr lang="en-US" sz="3400" b="1" dirty="0">
                <a:solidFill>
                  <a:schemeClr val="dk1"/>
                </a:solidFill>
                <a:latin typeface="Calibri"/>
                <a:ea typeface="Calibri"/>
                <a:cs typeface="Calibri"/>
                <a:sym typeface="Calibri"/>
              </a:rPr>
              <a:t> For Education</a:t>
            </a:r>
            <a:endParaRPr sz="3400" b="0" i="0" u="none" strike="noStrike" cap="none" dirty="0">
              <a:solidFill>
                <a:schemeClr val="dk1"/>
              </a:solidFill>
              <a:latin typeface="Calibri"/>
              <a:ea typeface="Calibri"/>
              <a:cs typeface="Calibri"/>
              <a:sym typeface="Calibri"/>
            </a:endParaRPr>
          </a:p>
        </p:txBody>
      </p:sp>
      <p:cxnSp>
        <p:nvCxnSpPr>
          <p:cNvPr id="140" name="Google Shape;140;p1"/>
          <p:cNvCxnSpPr>
            <a:cxnSpLocks/>
          </p:cNvCxnSpPr>
          <p:nvPr/>
        </p:nvCxnSpPr>
        <p:spPr>
          <a:xfrm>
            <a:off x="0" y="4848447"/>
            <a:ext cx="9144000" cy="0"/>
          </a:xfrm>
          <a:prstGeom prst="straightConnector1">
            <a:avLst/>
          </a:prstGeom>
          <a:noFill/>
          <a:ln w="9525" cap="flat" cmpd="sng">
            <a:solidFill>
              <a:srgbClr val="3E6EC2"/>
            </a:solidFill>
            <a:prstDash val="solid"/>
            <a:round/>
            <a:headEnd type="none" w="sm" len="sm"/>
            <a:tailEnd type="none" w="sm" len="sm"/>
          </a:ln>
        </p:spPr>
      </p:cxnSp>
      <p:pic>
        <p:nvPicPr>
          <p:cNvPr id="141" name="Google Shape;141;p1" descr="Graphical user interface&#10;&#10;Description automatically generated"/>
          <p:cNvPicPr preferRelativeResize="0"/>
          <p:nvPr/>
        </p:nvPicPr>
        <p:blipFill rotWithShape="1">
          <a:blip r:embed="rId3">
            <a:alphaModFix/>
          </a:blip>
          <a:srcRect/>
          <a:stretch/>
        </p:blipFill>
        <p:spPr>
          <a:xfrm>
            <a:off x="1937932" y="1604167"/>
            <a:ext cx="4881275" cy="294922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13"/>
          <p:cNvSpPr txBox="1">
            <a:spLocks noGrp="1"/>
          </p:cNvSpPr>
          <p:nvPr>
            <p:ph type="title"/>
          </p:nvPr>
        </p:nvSpPr>
        <p:spPr>
          <a:xfrm>
            <a:off x="146675" y="57378"/>
            <a:ext cx="7886700" cy="484800"/>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Data</a:t>
            </a:r>
            <a:r>
              <a:rPr lang="en-US" sz="3000" dirty="0">
                <a:latin typeface="Calibri"/>
                <a:ea typeface="Calibri"/>
                <a:cs typeface="Calibri"/>
                <a:sym typeface="Calibri"/>
              </a:rPr>
              <a:t> </a:t>
            </a:r>
            <a:r>
              <a:rPr lang="en-US" sz="2400" dirty="0">
                <a:latin typeface="Calibri"/>
                <a:ea typeface="Calibri"/>
                <a:cs typeface="Calibri"/>
                <a:sym typeface="Calibri"/>
              </a:rPr>
              <a:t>Collection</a:t>
            </a:r>
            <a:endParaRPr sz="2400" dirty="0"/>
          </a:p>
        </p:txBody>
      </p:sp>
      <p:sp>
        <p:nvSpPr>
          <p:cNvPr id="322" name="Google Shape;322;p13"/>
          <p:cNvSpPr txBox="1"/>
          <p:nvPr/>
        </p:nvSpPr>
        <p:spPr>
          <a:xfrm>
            <a:off x="235619" y="891433"/>
            <a:ext cx="6369300" cy="3263100"/>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000000"/>
              </a:buClr>
              <a:buSzPts val="20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Data was gathered manually</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0" marR="0" lvl="0" indent="0" algn="just" rtl="0">
              <a:lnSpc>
                <a:spcPct val="100000"/>
              </a:lnSpc>
              <a:spcBef>
                <a:spcPts val="0"/>
              </a:spcBef>
              <a:spcAft>
                <a:spcPts val="0"/>
              </a:spcAft>
              <a:buClr>
                <a:srgbClr val="000000"/>
              </a:buClr>
              <a:buSzPts val="1600"/>
              <a:buFont typeface="Arial"/>
              <a:buNone/>
            </a:pP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lnSpc>
                <a:spcPct val="100000"/>
              </a:lnSpc>
              <a:spcBef>
                <a:spcPts val="0"/>
              </a:spcBef>
              <a:spcAft>
                <a:spcPts val="0"/>
              </a:spcAft>
              <a:buClr>
                <a:srgbClr val="000000"/>
              </a:buClr>
              <a:buSzPts val="20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Each team member was given a particular topic related to data science on which they made possible questions and answer related to the topic.</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171450" algn="just"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lnSpc>
                <a:spcPct val="100000"/>
              </a:lnSpc>
              <a:spcBef>
                <a:spcPts val="0"/>
              </a:spcBef>
              <a:spcAft>
                <a:spcPts val="0"/>
              </a:spcAft>
              <a:buClr>
                <a:srgbClr val="000000"/>
              </a:buClr>
              <a:buSzPts val="20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Then, every individual created a JSON file containing questions and answer of their given topics.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171450" algn="just"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lnSpc>
                <a:spcPct val="100000"/>
              </a:lnSpc>
              <a:spcBef>
                <a:spcPts val="0"/>
              </a:spcBef>
              <a:spcAft>
                <a:spcPts val="0"/>
              </a:spcAft>
              <a:buClr>
                <a:srgbClr val="000000"/>
              </a:buClr>
              <a:buSzPts val="20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Finally, we merged all the JSON file and generated as corpus containing all questions and answers</a:t>
            </a:r>
            <a:r>
              <a:rPr lang="en-US" sz="1800" dirty="0">
                <a:latin typeface="Calibri" panose="020F0502020204030204" pitchFamily="34" charset="0"/>
                <a:ea typeface="Times New Roman"/>
                <a:cs typeface="Calibri" panose="020F0502020204030204" pitchFamily="34" charset="0"/>
                <a:sym typeface="Times New Roman"/>
              </a:rPr>
              <a:t>.</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p:txBody>
      </p:sp>
      <p:pic>
        <p:nvPicPr>
          <p:cNvPr id="324" name="Google Shape;324;p13"/>
          <p:cNvPicPr preferRelativeResize="0"/>
          <p:nvPr/>
        </p:nvPicPr>
        <p:blipFill rotWithShape="1">
          <a:blip r:embed="rId3">
            <a:alphaModFix/>
          </a:blip>
          <a:srcRect/>
          <a:stretch/>
        </p:blipFill>
        <p:spPr>
          <a:xfrm>
            <a:off x="6604919" y="891433"/>
            <a:ext cx="2664183" cy="265808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4"/>
          <p:cNvSpPr txBox="1">
            <a:spLocks noGrp="1"/>
          </p:cNvSpPr>
          <p:nvPr>
            <p:ph type="title"/>
          </p:nvPr>
        </p:nvSpPr>
        <p:spPr>
          <a:xfrm>
            <a:off x="171925" y="107536"/>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panose="020F0502020204030204" pitchFamily="34" charset="0"/>
                <a:cs typeface="Calibri" panose="020F0502020204030204" pitchFamily="34" charset="0"/>
              </a:rPr>
              <a:t>DATA PRE-PROCESSING</a:t>
            </a:r>
            <a:endParaRPr sz="2400" dirty="0">
              <a:latin typeface="Calibri" panose="020F0502020204030204" pitchFamily="34" charset="0"/>
              <a:cs typeface="Calibri" panose="020F0502020204030204" pitchFamily="34" charset="0"/>
            </a:endParaRPr>
          </a:p>
        </p:txBody>
      </p:sp>
      <p:sp>
        <p:nvSpPr>
          <p:cNvPr id="332" name="Google Shape;332;p14"/>
          <p:cNvSpPr txBox="1"/>
          <p:nvPr/>
        </p:nvSpPr>
        <p:spPr>
          <a:xfrm>
            <a:off x="342325" y="712125"/>
            <a:ext cx="8248781" cy="147750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chemeClr val="accent1"/>
                </a:solidFill>
                <a:latin typeface="Calibri"/>
                <a:ea typeface="Calibri"/>
                <a:cs typeface="Calibri"/>
                <a:sym typeface="Calibri"/>
              </a:rPr>
              <a:t>Re Module</a:t>
            </a:r>
            <a:endParaRPr sz="2000" b="1" i="0" u="none" strike="noStrike" cap="none" dirty="0">
              <a:solidFill>
                <a:schemeClr val="accent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08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A regular expression (or RE) specifies a set of strings that matches it; the functions in this module let you check if a particular string matches a given regular expression (or if a given regular expression matches a particular string, which comes down to the same thing).</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
        <p:nvSpPr>
          <p:cNvPr id="333" name="Google Shape;333;p14"/>
          <p:cNvSpPr txBox="1"/>
          <p:nvPr/>
        </p:nvSpPr>
        <p:spPr>
          <a:xfrm>
            <a:off x="342325" y="2108925"/>
            <a:ext cx="8459349" cy="120060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None/>
            </a:pPr>
            <a:r>
              <a:rPr lang="en-US" sz="2000" b="1" i="0" u="none" strike="noStrike" cap="none" dirty="0">
                <a:solidFill>
                  <a:schemeClr val="accent1"/>
                </a:solidFill>
                <a:latin typeface="Calibri"/>
                <a:ea typeface="Calibri"/>
                <a:cs typeface="Calibri"/>
                <a:sym typeface="Calibri"/>
              </a:rPr>
              <a:t>Tokenization</a:t>
            </a:r>
            <a:endParaRPr sz="2000" b="1" i="0" u="none" strike="noStrike" cap="none" dirty="0">
              <a:solidFill>
                <a:schemeClr val="accent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08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Tokenization is the process of tokenizing or splitting a string, text into a list of tokens. One can think of token as parts like a word is a token in a sentence, and a sentence is a token in a paragraph.</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
        <p:nvSpPr>
          <p:cNvPr id="334" name="Google Shape;334;p14"/>
          <p:cNvSpPr txBox="1"/>
          <p:nvPr/>
        </p:nvSpPr>
        <p:spPr>
          <a:xfrm>
            <a:off x="342324" y="3222525"/>
            <a:ext cx="8459349" cy="1200288"/>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chemeClr val="accent1"/>
                </a:solidFill>
                <a:latin typeface="Calibri"/>
                <a:ea typeface="Calibri"/>
                <a:cs typeface="Calibri"/>
                <a:sym typeface="Calibri"/>
              </a:rPr>
              <a:t>Stop words</a:t>
            </a:r>
            <a:endParaRPr sz="2000" b="1" i="0" u="none" strike="noStrike" cap="none" dirty="0">
              <a:solidFill>
                <a:schemeClr val="accent1"/>
              </a:solidFill>
              <a:latin typeface="Calibri"/>
              <a:ea typeface="Calibri"/>
              <a:cs typeface="Calibri"/>
              <a:sym typeface="Calibri"/>
            </a:endParaRPr>
          </a:p>
          <a:p>
            <a:pPr marL="457200" marR="0" lvl="0" indent="-342900" algn="l" rtl="0">
              <a:lnSpc>
                <a:spcPct val="100000"/>
              </a:lnSpc>
              <a:spcBef>
                <a:spcPts val="0"/>
              </a:spcBef>
              <a:spcAft>
                <a:spcPts val="0"/>
              </a:spcAft>
              <a:buClr>
                <a:schemeClr val="dk1"/>
              </a:buClr>
              <a:buSzPts val="108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A stop word is a commonly used word (such as “the”, “a”, “an”, “in”) that a search engine has been programmed to ignore, both when indexing entries for searching and when retrieving them as the result of a search query.</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5"/>
          <p:cNvSpPr/>
          <p:nvPr/>
        </p:nvSpPr>
        <p:spPr>
          <a:xfrm>
            <a:off x="4941298" y="1420800"/>
            <a:ext cx="3539827" cy="1287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15"/>
          <p:cNvSpPr txBox="1">
            <a:spLocks noGrp="1"/>
          </p:cNvSpPr>
          <p:nvPr>
            <p:ph type="title"/>
          </p:nvPr>
        </p:nvSpPr>
        <p:spPr>
          <a:xfrm>
            <a:off x="146650" y="127053"/>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DATA PRE-PROCESSING</a:t>
            </a:r>
            <a:endParaRPr sz="2400" dirty="0"/>
          </a:p>
        </p:txBody>
      </p:sp>
      <p:sp>
        <p:nvSpPr>
          <p:cNvPr id="343" name="Google Shape;343;p15"/>
          <p:cNvSpPr/>
          <p:nvPr/>
        </p:nvSpPr>
        <p:spPr>
          <a:xfrm>
            <a:off x="616200" y="1350950"/>
            <a:ext cx="1583400" cy="1379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US" sz="1800" b="0" i="0" u="none" strike="noStrike" cap="none" dirty="0">
                <a:solidFill>
                  <a:srgbClr val="000000"/>
                </a:solidFill>
                <a:latin typeface="Times New Roman"/>
                <a:ea typeface="Times New Roman"/>
                <a:cs typeface="Times New Roman"/>
                <a:sym typeface="Times New Roman"/>
              </a:rPr>
              <a:t>Remove unwanted character using regular expression</a:t>
            </a:r>
            <a:endParaRPr sz="1800" b="0" i="0" u="none" strike="noStrike" cap="none" dirty="0">
              <a:solidFill>
                <a:srgbClr val="000000"/>
              </a:solidFill>
              <a:latin typeface="Times New Roman"/>
              <a:ea typeface="Times New Roman"/>
              <a:cs typeface="Times New Roman"/>
              <a:sym typeface="Times New Roman"/>
            </a:endParaRPr>
          </a:p>
        </p:txBody>
      </p:sp>
      <p:sp>
        <p:nvSpPr>
          <p:cNvPr id="344" name="Google Shape;344;p15"/>
          <p:cNvSpPr/>
          <p:nvPr/>
        </p:nvSpPr>
        <p:spPr>
          <a:xfrm>
            <a:off x="2902049" y="1557600"/>
            <a:ext cx="1336800" cy="1014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US" sz="1800" b="0" i="0" u="none" strike="noStrike" cap="none" dirty="0">
                <a:solidFill>
                  <a:srgbClr val="000000"/>
                </a:solidFill>
                <a:latin typeface="Times New Roman"/>
                <a:ea typeface="Times New Roman"/>
                <a:cs typeface="Times New Roman"/>
                <a:sym typeface="Times New Roman"/>
              </a:rPr>
              <a:t>Auto correct the dataset</a:t>
            </a:r>
            <a:endParaRPr sz="1800" b="0" i="0" u="none" strike="noStrike" cap="none" dirty="0">
              <a:solidFill>
                <a:srgbClr val="000000"/>
              </a:solidFill>
              <a:latin typeface="Times New Roman"/>
              <a:ea typeface="Times New Roman"/>
              <a:cs typeface="Times New Roman"/>
              <a:sym typeface="Times New Roman"/>
            </a:endParaRPr>
          </a:p>
        </p:txBody>
      </p:sp>
      <p:sp>
        <p:nvSpPr>
          <p:cNvPr id="345" name="Google Shape;345;p15"/>
          <p:cNvSpPr/>
          <p:nvPr/>
        </p:nvSpPr>
        <p:spPr>
          <a:xfrm>
            <a:off x="5253025" y="1557600"/>
            <a:ext cx="1533600" cy="1014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US" sz="1800" b="0" i="0" u="none" strike="noStrike" cap="none">
                <a:solidFill>
                  <a:srgbClr val="000000"/>
                </a:solidFill>
                <a:latin typeface="Times New Roman"/>
                <a:ea typeface="Times New Roman"/>
                <a:cs typeface="Times New Roman"/>
                <a:sym typeface="Times New Roman"/>
              </a:rPr>
              <a:t>Tokenize question data</a:t>
            </a:r>
            <a:endParaRPr sz="1800" b="0" i="0" u="none" strike="noStrike" cap="none">
              <a:solidFill>
                <a:srgbClr val="000000"/>
              </a:solidFill>
              <a:latin typeface="Times New Roman"/>
              <a:ea typeface="Times New Roman"/>
              <a:cs typeface="Times New Roman"/>
              <a:sym typeface="Times New Roman"/>
            </a:endParaRPr>
          </a:p>
        </p:txBody>
      </p:sp>
      <p:sp>
        <p:nvSpPr>
          <p:cNvPr id="346" name="Google Shape;346;p15"/>
          <p:cNvSpPr/>
          <p:nvPr/>
        </p:nvSpPr>
        <p:spPr>
          <a:xfrm>
            <a:off x="6944400" y="1520736"/>
            <a:ext cx="1402158" cy="1089689"/>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US" sz="1800" b="0" i="0" u="none" strike="noStrike" cap="none" dirty="0">
                <a:solidFill>
                  <a:srgbClr val="000000"/>
                </a:solidFill>
                <a:latin typeface="Times New Roman"/>
                <a:ea typeface="Times New Roman"/>
                <a:cs typeface="Times New Roman"/>
                <a:sym typeface="Times New Roman"/>
              </a:rPr>
              <a:t>Stop word removal of question data</a:t>
            </a:r>
            <a:endParaRPr sz="1800" b="0" i="0" u="none" strike="noStrike" cap="none" dirty="0">
              <a:solidFill>
                <a:srgbClr val="000000"/>
              </a:solidFill>
              <a:latin typeface="Times New Roman"/>
              <a:ea typeface="Times New Roman"/>
              <a:cs typeface="Times New Roman"/>
              <a:sym typeface="Times New Roman"/>
            </a:endParaRPr>
          </a:p>
        </p:txBody>
      </p:sp>
      <p:sp>
        <p:nvSpPr>
          <p:cNvPr id="347" name="Google Shape;347;p15"/>
          <p:cNvSpPr/>
          <p:nvPr/>
        </p:nvSpPr>
        <p:spPr>
          <a:xfrm>
            <a:off x="3062177" y="3156350"/>
            <a:ext cx="2934586" cy="10143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300"/>
              <a:buFont typeface="Arial"/>
              <a:buNone/>
            </a:pPr>
            <a:r>
              <a:rPr lang="en-US" sz="1800" b="0" i="0" u="none" strike="noStrike" cap="none" dirty="0">
                <a:solidFill>
                  <a:srgbClr val="000000"/>
                </a:solidFill>
                <a:latin typeface="Times New Roman"/>
                <a:ea typeface="Times New Roman"/>
                <a:cs typeface="Times New Roman"/>
                <a:sym typeface="Times New Roman"/>
              </a:rPr>
              <a:t>Lemmatize the question data</a:t>
            </a:r>
            <a:endParaRPr sz="1800" b="0" i="0" u="none" strike="noStrike" cap="none" dirty="0">
              <a:solidFill>
                <a:srgbClr val="000000"/>
              </a:solidFill>
              <a:latin typeface="Times New Roman"/>
              <a:ea typeface="Times New Roman"/>
              <a:cs typeface="Times New Roman"/>
              <a:sym typeface="Times New Roman"/>
            </a:endParaRPr>
          </a:p>
        </p:txBody>
      </p:sp>
      <p:cxnSp>
        <p:nvCxnSpPr>
          <p:cNvPr id="348" name="Google Shape;348;p15"/>
          <p:cNvCxnSpPr>
            <a:stCxn id="343" idx="3"/>
            <a:endCxn id="344" idx="1"/>
          </p:cNvCxnSpPr>
          <p:nvPr/>
        </p:nvCxnSpPr>
        <p:spPr>
          <a:xfrm>
            <a:off x="2199600" y="2040800"/>
            <a:ext cx="702300" cy="24000"/>
          </a:xfrm>
          <a:prstGeom prst="straightConnector1">
            <a:avLst/>
          </a:prstGeom>
          <a:noFill/>
          <a:ln w="9525" cap="flat" cmpd="sng">
            <a:solidFill>
              <a:schemeClr val="dk2"/>
            </a:solidFill>
            <a:prstDash val="solid"/>
            <a:round/>
            <a:headEnd type="none" w="sm" len="sm"/>
            <a:tailEnd type="triangle" w="med" len="med"/>
          </a:ln>
        </p:spPr>
      </p:cxnSp>
      <p:cxnSp>
        <p:nvCxnSpPr>
          <p:cNvPr id="349" name="Google Shape;349;p15"/>
          <p:cNvCxnSpPr>
            <a:cxnSpLocks/>
            <a:stCxn id="344" idx="3"/>
            <a:endCxn id="340" idx="1"/>
          </p:cNvCxnSpPr>
          <p:nvPr/>
        </p:nvCxnSpPr>
        <p:spPr>
          <a:xfrm>
            <a:off x="4238849" y="2064750"/>
            <a:ext cx="702449" cy="0"/>
          </a:xfrm>
          <a:prstGeom prst="straightConnector1">
            <a:avLst/>
          </a:prstGeom>
          <a:noFill/>
          <a:ln w="9525" cap="flat" cmpd="sng">
            <a:solidFill>
              <a:schemeClr val="dk2"/>
            </a:solidFill>
            <a:prstDash val="solid"/>
            <a:round/>
            <a:headEnd type="none" w="sm" len="sm"/>
            <a:tailEnd type="triangle" w="med" len="med"/>
          </a:ln>
        </p:spPr>
      </p:cxnSp>
      <p:cxnSp>
        <p:nvCxnSpPr>
          <p:cNvPr id="350" name="Google Shape;350;p15"/>
          <p:cNvCxnSpPr>
            <a:cxnSpLocks/>
            <a:stCxn id="340" idx="3"/>
            <a:endCxn id="347" idx="3"/>
          </p:cNvCxnSpPr>
          <p:nvPr/>
        </p:nvCxnSpPr>
        <p:spPr>
          <a:xfrm flipH="1">
            <a:off x="5996763" y="2064750"/>
            <a:ext cx="2484362" cy="1598750"/>
          </a:xfrm>
          <a:prstGeom prst="bentConnector3">
            <a:avLst>
              <a:gd name="adj1" fmla="val -9202"/>
            </a:avLst>
          </a:prstGeom>
          <a:noFill/>
          <a:ln w="9525" cap="flat" cmpd="sng">
            <a:solidFill>
              <a:schemeClr val="dk2"/>
            </a:solidFill>
            <a:prstDash val="solid"/>
            <a:round/>
            <a:headEnd type="none" w="sm" len="sm"/>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5"/>
        <p:cNvGrpSpPr/>
        <p:nvPr/>
      </p:nvGrpSpPr>
      <p:grpSpPr>
        <a:xfrm>
          <a:off x="0" y="0"/>
          <a:ext cx="0" cy="0"/>
          <a:chOff x="0" y="0"/>
          <a:chExt cx="0" cy="0"/>
        </a:xfrm>
      </p:grpSpPr>
      <p:sp>
        <p:nvSpPr>
          <p:cNvPr id="356" name="Google Shape;356;p16"/>
          <p:cNvSpPr txBox="1"/>
          <p:nvPr/>
        </p:nvSpPr>
        <p:spPr>
          <a:xfrm>
            <a:off x="276950" y="1027860"/>
            <a:ext cx="8562900" cy="277200"/>
          </a:xfrm>
          <a:prstGeom prst="rect">
            <a:avLst/>
          </a:prstGeom>
          <a:noFill/>
          <a:ln>
            <a:noFill/>
          </a:ln>
        </p:spPr>
        <p:txBody>
          <a:bodyPr spcFirstLastPara="1" wrap="square" lIns="0" tIns="0" rIns="0" bIns="0" anchor="t" anchorCtr="0">
            <a:spAutoFit/>
          </a:bodyPr>
          <a:lstStyle/>
          <a:p>
            <a:pPr marL="215900" marR="0" lvl="0" indent="-114300" algn="l" rtl="0">
              <a:lnSpc>
                <a:spcPct val="90000"/>
              </a:lnSpc>
              <a:spcBef>
                <a:spcPts val="0"/>
              </a:spcBef>
              <a:spcAft>
                <a:spcPts val="0"/>
              </a:spcAft>
              <a:buClr>
                <a:schemeClr val="dk1"/>
              </a:buClr>
              <a:buSzPts val="1500"/>
              <a:buFont typeface="Arial"/>
              <a:buNone/>
            </a:pPr>
            <a:r>
              <a:rPr lang="en-US" sz="2000" b="1" i="0" u="none" strike="noStrike" cap="none" dirty="0">
                <a:solidFill>
                  <a:schemeClr val="accent1"/>
                </a:solidFill>
                <a:latin typeface="Calibri" panose="020F0502020204030204" pitchFamily="34" charset="0"/>
                <a:ea typeface="Calibri"/>
                <a:cs typeface="Calibri" panose="020F0502020204030204" pitchFamily="34" charset="0"/>
                <a:sym typeface="Calibri"/>
              </a:rPr>
              <a:t>TF-IDF</a:t>
            </a:r>
            <a:r>
              <a:rPr lang="en-US" sz="2000" b="0" i="0" u="none" strike="noStrike" cap="none" dirty="0">
                <a:solidFill>
                  <a:srgbClr val="FF0000"/>
                </a:solidFill>
                <a:latin typeface="Calibri" panose="020F0502020204030204" pitchFamily="34" charset="0"/>
                <a:ea typeface="Times New Roman"/>
                <a:cs typeface="Calibri" panose="020F0502020204030204" pitchFamily="34" charset="0"/>
                <a:sym typeface="Times New Roman"/>
              </a:rPr>
              <a:t> </a:t>
            </a:r>
            <a:r>
              <a:rPr lang="en-US" sz="2000" b="1" i="0" u="none" strike="noStrike" cap="none" dirty="0">
                <a:solidFill>
                  <a:schemeClr val="accent1"/>
                </a:solidFill>
                <a:latin typeface="Calibri" panose="020F0502020204030204" pitchFamily="34" charset="0"/>
                <a:ea typeface="Calibri"/>
                <a:cs typeface="Calibri" panose="020F0502020204030204" pitchFamily="34" charset="0"/>
                <a:sym typeface="Calibri"/>
              </a:rPr>
              <a:t>Vectorizer</a:t>
            </a:r>
            <a:endParaRPr sz="2000" b="1" i="0" u="none" strike="noStrike" cap="none" dirty="0">
              <a:solidFill>
                <a:schemeClr val="accent1"/>
              </a:solidFill>
              <a:latin typeface="Calibri" panose="020F0502020204030204" pitchFamily="34" charset="0"/>
              <a:ea typeface="Calibri"/>
              <a:cs typeface="Calibri" panose="020F0502020204030204" pitchFamily="34" charset="0"/>
              <a:sym typeface="Calibri"/>
            </a:endParaRPr>
          </a:p>
        </p:txBody>
      </p:sp>
      <p:sp>
        <p:nvSpPr>
          <p:cNvPr id="357" name="Google Shape;357;p16"/>
          <p:cNvSpPr txBox="1">
            <a:spLocks noGrp="1"/>
          </p:cNvSpPr>
          <p:nvPr>
            <p:ph type="title"/>
          </p:nvPr>
        </p:nvSpPr>
        <p:spPr>
          <a:xfrm>
            <a:off x="183427" y="109050"/>
            <a:ext cx="78315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Model Selection </a:t>
            </a:r>
            <a:endParaRPr sz="2400" dirty="0">
              <a:latin typeface="Calibri"/>
              <a:ea typeface="Calibri"/>
              <a:cs typeface="Calibri"/>
              <a:sym typeface="Calibri"/>
            </a:endParaRPr>
          </a:p>
        </p:txBody>
      </p:sp>
      <p:sp>
        <p:nvSpPr>
          <p:cNvPr id="359" name="Google Shape;359;p16"/>
          <p:cNvSpPr txBox="1"/>
          <p:nvPr/>
        </p:nvSpPr>
        <p:spPr>
          <a:xfrm>
            <a:off x="543200" y="1548149"/>
            <a:ext cx="8030400" cy="1754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800" b="0" i="0" u="none" strike="noStrike" cap="none" dirty="0">
                <a:solidFill>
                  <a:srgbClr val="273239"/>
                </a:solidFill>
                <a:latin typeface="Calibri" panose="020F0502020204030204" pitchFamily="34" charset="0"/>
                <a:ea typeface="Times New Roman"/>
                <a:cs typeface="Calibri" panose="020F0502020204030204" pitchFamily="34" charset="0"/>
                <a:sym typeface="Times New Roman"/>
              </a:rPr>
              <a:t>TF-IDF stands for Term Frequency Inverse Document Frequency of records. It can be defined as the calculation of how relevant a word in a series or corpus is to a text. The meaning increases proportionally to the number of times in the text a word appears but is compensated by the word frequency in the corpus (dataset).</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0" marR="0" lvl="0" indent="0" algn="l" rtl="0">
              <a:lnSpc>
                <a:spcPct val="100000"/>
              </a:lnSpc>
              <a:spcBef>
                <a:spcPts val="0"/>
              </a:spcBef>
              <a:spcAft>
                <a:spcPts val="0"/>
              </a:spcAft>
              <a:buClr>
                <a:srgbClr val="000000"/>
              </a:buClr>
              <a:buSzPts val="1600"/>
              <a:buFont typeface="Arial"/>
              <a:buNone/>
            </a:pPr>
            <a:br>
              <a:rPr lang="en-US" sz="1800" b="0" i="0" u="none" strike="noStrike" cap="none" dirty="0">
                <a:solidFill>
                  <a:srgbClr val="000000"/>
                </a:solidFill>
                <a:latin typeface="Times New Roman"/>
                <a:ea typeface="Times New Roman"/>
                <a:cs typeface="Times New Roman"/>
                <a:sym typeface="Times New Roman"/>
              </a:rPr>
            </a:br>
            <a:endParaRPr sz="1800" b="0" i="0" u="none" strike="noStrike" cap="none" dirty="0">
              <a:solidFill>
                <a:srgbClr val="000000"/>
              </a:solidFill>
              <a:latin typeface="Times New Roman"/>
              <a:ea typeface="Times New Roman"/>
              <a:cs typeface="Times New Roman"/>
              <a:sym typeface="Times New Roman"/>
            </a:endParaRPr>
          </a:p>
        </p:txBody>
      </p:sp>
      <p:sp>
        <p:nvSpPr>
          <p:cNvPr id="360" name="Google Shape;360;p16"/>
          <p:cNvSpPr txBox="1"/>
          <p:nvPr/>
        </p:nvSpPr>
        <p:spPr>
          <a:xfrm>
            <a:off x="543208" y="3367049"/>
            <a:ext cx="7668300" cy="923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800" b="0" i="0" u="none" strike="noStrike" cap="none" dirty="0">
                <a:solidFill>
                  <a:srgbClr val="273239"/>
                </a:solidFill>
                <a:latin typeface="Calibri" panose="020F0502020204030204" pitchFamily="34" charset="0"/>
                <a:ea typeface="Times New Roman"/>
                <a:cs typeface="Calibri" panose="020F0502020204030204" pitchFamily="34" charset="0"/>
                <a:sym typeface="Times New Roman"/>
              </a:rPr>
              <a:t>Cosine similarity is a measure of similarity between two non-zero vectors of an inner product space that measures the cosine of the angle between them.</a:t>
            </a:r>
            <a:b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br>
            <a:r>
              <a:rPr lang="en-US" sz="1800" b="0" i="0" u="none" strike="noStrike" cap="none" dirty="0">
                <a:solidFill>
                  <a:srgbClr val="273239"/>
                </a:solidFill>
                <a:latin typeface="Calibri" panose="020F0502020204030204" pitchFamily="34" charset="0"/>
                <a:ea typeface="Times New Roman"/>
                <a:cs typeface="Calibri" panose="020F0502020204030204" pitchFamily="34" charset="0"/>
                <a:sym typeface="Times New Roman"/>
              </a:rPr>
              <a:t>Similarity = (A.B) / (||A||.||B||) where A and B are vectors.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p:txBody>
      </p:sp>
      <p:sp>
        <p:nvSpPr>
          <p:cNvPr id="361" name="Google Shape;361;p16"/>
          <p:cNvSpPr txBox="1"/>
          <p:nvPr/>
        </p:nvSpPr>
        <p:spPr>
          <a:xfrm>
            <a:off x="276976" y="2799326"/>
            <a:ext cx="21108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2000" b="1" i="0" u="none" strike="noStrike" cap="none" dirty="0">
                <a:solidFill>
                  <a:schemeClr val="accent1"/>
                </a:solidFill>
                <a:latin typeface="Calibri" panose="020F0502020204030204" pitchFamily="34" charset="0"/>
                <a:ea typeface="Calibri"/>
                <a:cs typeface="Calibri" panose="020F0502020204030204" pitchFamily="34" charset="0"/>
                <a:sym typeface="Calibri"/>
              </a:rPr>
              <a:t>Cosine</a:t>
            </a:r>
            <a:r>
              <a:rPr lang="en-US" sz="2000" b="0" i="0" u="none" strike="noStrike" cap="none" dirty="0">
                <a:solidFill>
                  <a:srgbClr val="FF0000"/>
                </a:solidFill>
                <a:latin typeface="Calibri" panose="020F0502020204030204" pitchFamily="34" charset="0"/>
                <a:ea typeface="Times New Roman"/>
                <a:cs typeface="Calibri" panose="020F0502020204030204" pitchFamily="34" charset="0"/>
                <a:sym typeface="Times New Roman"/>
              </a:rPr>
              <a:t> </a:t>
            </a:r>
            <a:r>
              <a:rPr lang="en-US" sz="2000" b="1" i="0" u="none" strike="noStrike" cap="none" dirty="0">
                <a:solidFill>
                  <a:schemeClr val="accent1"/>
                </a:solidFill>
                <a:latin typeface="Calibri" panose="020F0502020204030204" pitchFamily="34" charset="0"/>
                <a:ea typeface="Calibri"/>
                <a:cs typeface="Calibri" panose="020F0502020204030204" pitchFamily="34" charset="0"/>
                <a:sym typeface="Calibri"/>
              </a:rPr>
              <a:t>Similarity</a:t>
            </a:r>
            <a:endParaRPr sz="2000" b="1" i="0" u="none" strike="noStrike" cap="none" dirty="0">
              <a:solidFill>
                <a:schemeClr val="accent1"/>
              </a:solidFill>
              <a:latin typeface="Calibri" panose="020F0502020204030204" pitchFamily="34" charset="0"/>
              <a:ea typeface="Calibri"/>
              <a:cs typeface="Calibri" panose="020F0502020204030204" pitchFamily="34" charset="0"/>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17"/>
          <p:cNvSpPr txBox="1">
            <a:spLocks noGrp="1"/>
          </p:cNvSpPr>
          <p:nvPr>
            <p:ph type="title"/>
          </p:nvPr>
        </p:nvSpPr>
        <p:spPr>
          <a:xfrm>
            <a:off x="180260" y="127401"/>
            <a:ext cx="78315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Model Building</a:t>
            </a:r>
            <a:endParaRPr sz="2400" dirty="0">
              <a:latin typeface="Calibri"/>
              <a:ea typeface="Calibri"/>
              <a:cs typeface="Calibri"/>
              <a:sym typeface="Calibri"/>
            </a:endParaRPr>
          </a:p>
        </p:txBody>
      </p:sp>
      <p:sp>
        <p:nvSpPr>
          <p:cNvPr id="369" name="Google Shape;369;p17"/>
          <p:cNvSpPr txBox="1"/>
          <p:nvPr/>
        </p:nvSpPr>
        <p:spPr>
          <a:xfrm>
            <a:off x="180260" y="747690"/>
            <a:ext cx="8570400" cy="3831778"/>
          </a:xfrm>
          <a:prstGeom prst="rect">
            <a:avLst/>
          </a:prstGeom>
          <a:noFill/>
          <a:ln>
            <a:noFill/>
          </a:ln>
        </p:spPr>
        <p:txBody>
          <a:bodyPr spcFirstLastPara="1" wrap="square" lIns="91425" tIns="45700" rIns="91425" bIns="45700" anchor="t" anchorCtr="0">
            <a:spAutoFit/>
          </a:bodyPr>
          <a:lstStyle/>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The model is TF-</a:t>
            </a:r>
            <a:r>
              <a:rPr lang="en-US" sz="1800" dirty="0">
                <a:solidFill>
                  <a:schemeClr val="dk1"/>
                </a:solidFill>
                <a:latin typeface="Calibri" panose="020F0502020204030204" pitchFamily="34" charset="0"/>
                <a:ea typeface="Times New Roman"/>
                <a:cs typeface="Calibri" panose="020F0502020204030204" pitchFamily="34" charset="0"/>
                <a:sym typeface="Times New Roman"/>
              </a:rPr>
              <a:t>IDF</a:t>
            </a: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 Vectorizer based on Machine Learning.</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TF-IDF Vectorizer convert the texts into matrix.</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Matrix is of n*n, where n is number of questions presents in corpus.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Matrix contains the distances between the questions like, how a question is different from other questions present in corpus.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If a user enter a question, the function is going to measure the similarity between the input question and the question present in corpus.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742950" marR="0" lvl="0" indent="-298450" algn="just" rtl="0">
              <a:lnSpc>
                <a:spcPct val="150000"/>
              </a:lnSpc>
              <a:spcBef>
                <a:spcPts val="0"/>
              </a:spcBef>
              <a:spcAft>
                <a:spcPts val="0"/>
              </a:spcAft>
              <a:buClr>
                <a:srgbClr val="000000"/>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If cosine similarity of the user’s question and a particular question in corpus is greater than 0.5 than it is going to return the answer to that question. </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18"/>
          <p:cNvSpPr txBox="1">
            <a:spLocks noGrp="1"/>
          </p:cNvSpPr>
          <p:nvPr>
            <p:ph type="title"/>
          </p:nvPr>
        </p:nvSpPr>
        <p:spPr>
          <a:xfrm>
            <a:off x="180260" y="113176"/>
            <a:ext cx="78315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Model Evaluation</a:t>
            </a:r>
            <a:endParaRPr sz="2400" dirty="0">
              <a:latin typeface="Calibri"/>
              <a:ea typeface="Calibri"/>
              <a:cs typeface="Calibri"/>
              <a:sym typeface="Calibri"/>
            </a:endParaRPr>
          </a:p>
        </p:txBody>
      </p:sp>
      <p:sp>
        <p:nvSpPr>
          <p:cNvPr id="377" name="Google Shape;377;p18"/>
          <p:cNvSpPr txBox="1"/>
          <p:nvPr/>
        </p:nvSpPr>
        <p:spPr>
          <a:xfrm>
            <a:off x="180259" y="765545"/>
            <a:ext cx="6975600" cy="369300"/>
          </a:xfrm>
          <a:prstGeom prst="rect">
            <a:avLst/>
          </a:prstGeom>
          <a:noFill/>
          <a:ln>
            <a:noFill/>
          </a:ln>
        </p:spPr>
        <p:txBody>
          <a:bodyPr spcFirstLastPara="1" wrap="square" lIns="91425" tIns="45700" rIns="91425" bIns="45700" anchor="t" anchorCtr="0">
            <a:spAutoFit/>
          </a:bodyPr>
          <a:lstStyle/>
          <a:p>
            <a:pPr marL="457200" marR="0" lvl="0" indent="0" algn="just"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8" name="Google Shape;378;p18"/>
          <p:cNvSpPr txBox="1"/>
          <p:nvPr/>
        </p:nvSpPr>
        <p:spPr>
          <a:xfrm>
            <a:off x="701749" y="1020726"/>
            <a:ext cx="7474800" cy="3654806"/>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rgbClr val="000000"/>
              </a:buClr>
              <a:buSzPts val="216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We checked our model accuracy on training data itself and we f</a:t>
            </a:r>
            <a:r>
              <a:rPr lang="en-US" sz="1800" dirty="0">
                <a:latin typeface="Calibri" panose="020F0502020204030204" pitchFamily="34" charset="0"/>
                <a:ea typeface="Times New Roman"/>
                <a:cs typeface="Calibri" panose="020F0502020204030204" pitchFamily="34" charset="0"/>
                <a:sym typeface="Times New Roman"/>
              </a:rPr>
              <a:t>oun</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d out that, for different value of cosine similarity we got different accuracy.</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l" rtl="0">
              <a:lnSpc>
                <a:spcPct val="200000"/>
              </a:lnSpc>
              <a:spcBef>
                <a:spcPts val="0"/>
              </a:spcBef>
              <a:spcAft>
                <a:spcPts val="0"/>
              </a:spcAft>
              <a:buClr>
                <a:srgbClr val="000000"/>
              </a:buClr>
              <a:buSzPts val="216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For Example – If we set cosine similarity smaller th</a:t>
            </a:r>
            <a:r>
              <a:rPr lang="en-US" sz="1800" dirty="0">
                <a:latin typeface="Calibri" panose="020F0502020204030204" pitchFamily="34" charset="0"/>
                <a:ea typeface="Times New Roman"/>
                <a:cs typeface="Calibri" panose="020F0502020204030204" pitchFamily="34" charset="0"/>
                <a:sym typeface="Times New Roman"/>
              </a:rPr>
              <a:t>a</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n 0.5 th</a:t>
            </a:r>
            <a:r>
              <a:rPr lang="en-US" sz="1800" dirty="0">
                <a:latin typeface="Calibri" panose="020F0502020204030204" pitchFamily="34" charset="0"/>
                <a:ea typeface="Times New Roman"/>
                <a:cs typeface="Calibri" panose="020F0502020204030204" pitchFamily="34" charset="0"/>
                <a:sym typeface="Times New Roman"/>
              </a:rPr>
              <a:t>e</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n we got an accuracy around 8</a:t>
            </a:r>
            <a:r>
              <a:rPr lang="en-US" sz="1800" dirty="0">
                <a:latin typeface="Calibri" panose="020F0502020204030204" pitchFamily="34" charset="0"/>
                <a:ea typeface="Times New Roman"/>
                <a:cs typeface="Calibri" panose="020F0502020204030204" pitchFamily="34" charset="0"/>
                <a:sym typeface="Times New Roman"/>
              </a:rPr>
              <a:t>1</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 while for greater than 0.6 cosine similarity value we got 7</a:t>
            </a:r>
            <a:r>
              <a:rPr lang="en-US" sz="1800" dirty="0">
                <a:latin typeface="Calibri" panose="020F0502020204030204" pitchFamily="34" charset="0"/>
                <a:ea typeface="Times New Roman"/>
                <a:cs typeface="Calibri" panose="020F0502020204030204" pitchFamily="34" charset="0"/>
                <a:sym typeface="Times New Roman"/>
              </a:rPr>
              <a:t>6</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 accuracy.</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l" rtl="0">
              <a:lnSpc>
                <a:spcPct val="200000"/>
              </a:lnSpc>
              <a:spcBef>
                <a:spcPts val="0"/>
              </a:spcBef>
              <a:spcAft>
                <a:spcPts val="0"/>
              </a:spcAft>
              <a:buClr>
                <a:srgbClr val="000000"/>
              </a:buClr>
              <a:buSzPts val="216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So, We applied Grid Search and we got our threshold value.</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0" marR="0" lvl="0" indent="0" algn="l" rtl="0">
              <a:lnSpc>
                <a:spcPct val="100000"/>
              </a:lnSpc>
              <a:spcBef>
                <a:spcPts val="0"/>
              </a:spcBef>
              <a:spcAft>
                <a:spcPts val="0"/>
              </a:spcAft>
              <a:buClr>
                <a:srgbClr val="000000"/>
              </a:buClr>
              <a:buSzPts val="1550"/>
              <a:buFont typeface="Arial"/>
              <a:buNone/>
            </a:pPr>
            <a:endParaRPr sz="1550" b="0" i="0" u="none"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19"/>
          <p:cNvSpPr txBox="1">
            <a:spLocks noGrp="1"/>
          </p:cNvSpPr>
          <p:nvPr>
            <p:ph type="title"/>
          </p:nvPr>
        </p:nvSpPr>
        <p:spPr>
          <a:xfrm>
            <a:off x="171450" y="133395"/>
            <a:ext cx="7886700" cy="401700"/>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Output</a:t>
            </a:r>
            <a:endParaRPr dirty="0"/>
          </a:p>
        </p:txBody>
      </p:sp>
      <p:sp>
        <p:nvSpPr>
          <p:cNvPr id="385" name="Google Shape;385;p19"/>
          <p:cNvSpPr txBox="1"/>
          <p:nvPr/>
        </p:nvSpPr>
        <p:spPr>
          <a:xfrm>
            <a:off x="850605" y="652396"/>
            <a:ext cx="6996300" cy="3078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100"/>
              <a:buFont typeface="Arial"/>
              <a:buNone/>
            </a:pPr>
            <a:endParaRPr sz="1400" b="0" i="0" u="none" strike="noStrike" cap="none">
              <a:solidFill>
                <a:srgbClr val="000000"/>
              </a:solidFill>
              <a:latin typeface="Arial"/>
              <a:ea typeface="Arial"/>
              <a:cs typeface="Arial"/>
              <a:sym typeface="Arial"/>
            </a:endParaRPr>
          </a:p>
        </p:txBody>
      </p:sp>
      <p:pic>
        <p:nvPicPr>
          <p:cNvPr id="387" name="Google Shape;387;p19"/>
          <p:cNvPicPr preferRelativeResize="0"/>
          <p:nvPr/>
        </p:nvPicPr>
        <p:blipFill rotWithShape="1">
          <a:blip r:embed="rId3">
            <a:alphaModFix/>
          </a:blip>
          <a:srcRect/>
          <a:stretch/>
        </p:blipFill>
        <p:spPr>
          <a:xfrm>
            <a:off x="960400" y="652400"/>
            <a:ext cx="7250150" cy="40004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0"/>
          <p:cNvSpPr txBox="1"/>
          <p:nvPr/>
        </p:nvSpPr>
        <p:spPr>
          <a:xfrm>
            <a:off x="254524" y="712777"/>
            <a:ext cx="8505300" cy="3426569"/>
          </a:xfrm>
          <a:prstGeom prst="rect">
            <a:avLst/>
          </a:prstGeom>
          <a:noFill/>
          <a:ln>
            <a:noFill/>
          </a:ln>
        </p:spPr>
        <p:txBody>
          <a:bodyPr spcFirstLastPara="1" wrap="square" lIns="68575" tIns="68575" rIns="68575" bIns="68575" anchor="t" anchorCtr="0">
            <a:spAutoFit/>
          </a:bodyPr>
          <a:lstStyle/>
          <a:p>
            <a:pPr marL="342900" marR="0" lvl="0" indent="-279400" algn="l" rtl="0">
              <a:lnSpc>
                <a:spcPct val="100000"/>
              </a:lnSpc>
              <a:spcBef>
                <a:spcPts val="1100"/>
              </a:spcBef>
              <a:spcAft>
                <a:spcPts val="0"/>
              </a:spcAft>
              <a:buClr>
                <a:schemeClr val="dk1"/>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Flask framework was used </a:t>
            </a:r>
            <a:r>
              <a:rPr lang="en-US" sz="1800" dirty="0">
                <a:solidFill>
                  <a:schemeClr val="dk1"/>
                </a:solidFill>
                <a:latin typeface="Calibri" panose="020F0502020204030204" pitchFamily="34" charset="0"/>
                <a:ea typeface="Times New Roman"/>
                <a:cs typeface="Calibri" panose="020F0502020204030204" pitchFamily="34" charset="0"/>
                <a:sym typeface="Times New Roman"/>
              </a:rPr>
              <a:t>for </a:t>
            </a: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deployment.</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342900" marR="0" lvl="0" indent="-279400" algn="l" rtl="0">
              <a:lnSpc>
                <a:spcPct val="100000"/>
              </a:lnSpc>
              <a:spcBef>
                <a:spcPts val="0"/>
              </a:spcBef>
              <a:spcAft>
                <a:spcPts val="0"/>
              </a:spcAft>
              <a:buClr>
                <a:schemeClr val="dk1"/>
              </a:buClr>
              <a:buSzPts val="2160"/>
              <a:buFont typeface="Times New Roman"/>
              <a:buChar char="•"/>
            </a:pP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Flask is a micro web framework written in Python. It is classified as a micro framework because it does not require particular tools or libraries.</a:t>
            </a:r>
            <a:endParaRPr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342900" marR="0" lvl="0" indent="-279400" algn="l" rtl="0">
              <a:lnSpc>
                <a:spcPct val="100000"/>
              </a:lnSpc>
              <a:spcBef>
                <a:spcPts val="0"/>
              </a:spcBef>
              <a:spcAft>
                <a:spcPts val="0"/>
              </a:spcAft>
              <a:buClr>
                <a:schemeClr val="dk1"/>
              </a:buClr>
              <a:buSzPts val="2160"/>
              <a:buFont typeface="Times New Roman"/>
              <a:buChar char="•"/>
            </a:pP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Defined two routes, one for rendering the templates and other for getting the respon</a:t>
            </a:r>
            <a:r>
              <a:rPr lang="en-US" sz="1800"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se</a:t>
            </a: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 corresponding</a:t>
            </a:r>
            <a:r>
              <a:rPr lang="en-US" sz="1800"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 to it</a:t>
            </a: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a:t>
            </a:r>
            <a:endParaRPr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342900" marR="0" lvl="0" indent="-279400" algn="l" rtl="0">
              <a:lnSpc>
                <a:spcPct val="100000"/>
              </a:lnSpc>
              <a:spcBef>
                <a:spcPts val="0"/>
              </a:spcBef>
              <a:spcAft>
                <a:spcPts val="0"/>
              </a:spcAft>
              <a:buClr>
                <a:schemeClr val="dk1"/>
              </a:buClr>
              <a:buSzPts val="2160"/>
              <a:buFont typeface="Times New Roman"/>
              <a:buChar char="•"/>
            </a:pP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Firstly, initialized the app and defined the routes. Later</a:t>
            </a:r>
            <a:r>
              <a:rPr lang="en-US" sz="1800"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a:t>
            </a: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 defined helper function for responding to the queries from the user.</a:t>
            </a:r>
            <a:endParaRPr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342900" marR="0" lvl="0" indent="-279400" algn="l" rtl="0">
              <a:lnSpc>
                <a:spcPct val="100000"/>
              </a:lnSpc>
              <a:spcBef>
                <a:spcPts val="0"/>
              </a:spcBef>
              <a:spcAft>
                <a:spcPts val="0"/>
              </a:spcAft>
              <a:buClr>
                <a:schemeClr val="dk1"/>
              </a:buClr>
              <a:buSzPts val="2160"/>
              <a:buFont typeface="Times New Roman"/>
              <a:buChar char="•"/>
            </a:pPr>
            <a:r>
              <a:rPr lang="en-US" sz="1800" b="0" i="0" u="none" strike="noStrike" cap="none" dirty="0">
                <a:solidFill>
                  <a:schemeClr val="dk1"/>
                </a:solidFill>
                <a:highlight>
                  <a:srgbClr val="FFFFFF"/>
                </a:highlight>
                <a:latin typeface="Calibri" panose="020F0502020204030204" pitchFamily="34" charset="0"/>
                <a:ea typeface="Times New Roman"/>
                <a:cs typeface="Calibri" panose="020F0502020204030204" pitchFamily="34" charset="0"/>
                <a:sym typeface="Times New Roman"/>
              </a:rPr>
              <a:t>Used JavaScript to display the response from flask API to user view.</a:t>
            </a:r>
            <a:endParaRPr sz="1800" b="0" i="0" u="none" strike="noStrike" cap="none" dirty="0">
              <a:solidFill>
                <a:srgbClr val="4D5156"/>
              </a:solidFill>
              <a:highlight>
                <a:srgbClr val="FFFFFF"/>
              </a:highlight>
              <a:latin typeface="Arial"/>
              <a:ea typeface="Arial"/>
              <a:cs typeface="Arial"/>
              <a:sym typeface="Arial"/>
            </a:endParaRPr>
          </a:p>
          <a:p>
            <a:pPr marL="342900" marR="0" lvl="0" indent="0" algn="l" rtl="0">
              <a:lnSpc>
                <a:spcPct val="100000"/>
              </a:lnSpc>
              <a:spcBef>
                <a:spcPts val="11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l" rtl="0">
              <a:lnSpc>
                <a:spcPct val="100000"/>
              </a:lnSpc>
              <a:spcBef>
                <a:spcPts val="11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l" rtl="0">
              <a:lnSpc>
                <a:spcPct val="100000"/>
              </a:lnSpc>
              <a:spcBef>
                <a:spcPts val="11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p:txBody>
      </p:sp>
      <p:sp>
        <p:nvSpPr>
          <p:cNvPr id="396" name="Google Shape;396;p20"/>
          <p:cNvSpPr txBox="1">
            <a:spLocks noGrp="1"/>
          </p:cNvSpPr>
          <p:nvPr>
            <p:ph type="title"/>
          </p:nvPr>
        </p:nvSpPr>
        <p:spPr>
          <a:xfrm>
            <a:off x="70175" y="116886"/>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Model Deployment</a:t>
            </a:r>
            <a:endParaRPr sz="2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1"/>
          <p:cNvSpPr txBox="1">
            <a:spLocks noGrp="1"/>
          </p:cNvSpPr>
          <p:nvPr>
            <p:ph type="title"/>
          </p:nvPr>
        </p:nvSpPr>
        <p:spPr>
          <a:xfrm>
            <a:off x="171450" y="133395"/>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Model Deployment Code</a:t>
            </a:r>
            <a:endParaRPr dirty="0"/>
          </a:p>
        </p:txBody>
      </p:sp>
      <p:sp>
        <p:nvSpPr>
          <p:cNvPr id="403" name="Google Shape;403;p21"/>
          <p:cNvSpPr txBox="1"/>
          <p:nvPr/>
        </p:nvSpPr>
        <p:spPr>
          <a:xfrm>
            <a:off x="171450" y="620992"/>
            <a:ext cx="8503800" cy="369300"/>
          </a:xfrm>
          <a:prstGeom prst="rect">
            <a:avLst/>
          </a:prstGeom>
          <a:noFill/>
          <a:ln>
            <a:noFill/>
          </a:ln>
        </p:spPr>
        <p:txBody>
          <a:bodyPr spcFirstLastPara="1" wrap="square" lIns="91425" tIns="45700" rIns="91425" bIns="45700" anchor="t" anchorCtr="0">
            <a:spAutoFit/>
          </a:bodyPr>
          <a:lstStyle/>
          <a:p>
            <a:pPr marL="457200" marR="0" lvl="0" indent="0" algn="just"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pic>
        <p:nvPicPr>
          <p:cNvPr id="405" name="Google Shape;405;p21"/>
          <p:cNvPicPr preferRelativeResize="0"/>
          <p:nvPr/>
        </p:nvPicPr>
        <p:blipFill rotWithShape="1">
          <a:blip r:embed="rId3">
            <a:alphaModFix/>
          </a:blip>
          <a:srcRect/>
          <a:stretch/>
        </p:blipFill>
        <p:spPr>
          <a:xfrm>
            <a:off x="591550" y="621000"/>
            <a:ext cx="7886702" cy="398724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22"/>
          <p:cNvSpPr txBox="1">
            <a:spLocks noGrp="1"/>
          </p:cNvSpPr>
          <p:nvPr>
            <p:ph type="title"/>
          </p:nvPr>
        </p:nvSpPr>
        <p:spPr>
          <a:xfrm>
            <a:off x="171450" y="133395"/>
            <a:ext cx="7886700" cy="401700"/>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a:latin typeface="Calibri"/>
                <a:ea typeface="Calibri"/>
                <a:cs typeface="Calibri"/>
                <a:sym typeface="Calibri"/>
              </a:rPr>
              <a:t>Output of the Deployed Model</a:t>
            </a:r>
            <a:endParaRPr/>
          </a:p>
        </p:txBody>
      </p:sp>
      <p:pic>
        <p:nvPicPr>
          <p:cNvPr id="413" name="Google Shape;413;p22"/>
          <p:cNvPicPr preferRelativeResize="0"/>
          <p:nvPr/>
        </p:nvPicPr>
        <p:blipFill rotWithShape="1">
          <a:blip r:embed="rId3">
            <a:alphaModFix/>
          </a:blip>
          <a:srcRect/>
          <a:stretch/>
        </p:blipFill>
        <p:spPr>
          <a:xfrm>
            <a:off x="740025" y="630975"/>
            <a:ext cx="7689452" cy="40042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5"/>
          <p:cNvSpPr txBox="1">
            <a:spLocks noGrp="1"/>
          </p:cNvSpPr>
          <p:nvPr>
            <p:ph type="title"/>
          </p:nvPr>
        </p:nvSpPr>
        <p:spPr>
          <a:xfrm>
            <a:off x="56163" y="52469"/>
            <a:ext cx="59151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panose="020F0502020204030204" pitchFamily="34" charset="0"/>
                <a:cs typeface="Calibri" panose="020F0502020204030204" pitchFamily="34" charset="0"/>
              </a:rPr>
              <a:t>Contents</a:t>
            </a:r>
            <a:endParaRPr sz="2400" dirty="0">
              <a:latin typeface="Calibri" panose="020F0502020204030204" pitchFamily="34" charset="0"/>
              <a:cs typeface="Calibri" panose="020F0502020204030204" pitchFamily="34" charset="0"/>
            </a:endParaRPr>
          </a:p>
        </p:txBody>
      </p:sp>
      <p:sp>
        <p:nvSpPr>
          <p:cNvPr id="201" name="Google Shape;201;p5"/>
          <p:cNvSpPr txBox="1"/>
          <p:nvPr/>
        </p:nvSpPr>
        <p:spPr>
          <a:xfrm>
            <a:off x="5795235" y="1771154"/>
            <a:ext cx="15936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r>
              <a:rPr lang="en-US" sz="1500" b="1" i="0" u="none" strike="noStrike" cap="none">
                <a:solidFill>
                  <a:schemeClr val="dk1"/>
                </a:solidFill>
                <a:latin typeface="Calibri"/>
                <a:ea typeface="Calibri"/>
                <a:cs typeface="Calibri"/>
                <a:sym typeface="Calibri"/>
              </a:rPr>
              <a:t> </a:t>
            </a:r>
            <a:endParaRPr sz="1500" b="1" i="0" u="none" strike="noStrike" cap="none">
              <a:solidFill>
                <a:schemeClr val="dk1"/>
              </a:solidFill>
              <a:latin typeface="Calibri"/>
              <a:ea typeface="Calibri"/>
              <a:cs typeface="Calibri"/>
              <a:sym typeface="Calibri"/>
            </a:endParaRPr>
          </a:p>
        </p:txBody>
      </p:sp>
      <p:sp>
        <p:nvSpPr>
          <p:cNvPr id="202" name="Google Shape;202;p5"/>
          <p:cNvSpPr txBox="1"/>
          <p:nvPr/>
        </p:nvSpPr>
        <p:spPr>
          <a:xfrm>
            <a:off x="392245" y="1787138"/>
            <a:ext cx="45909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r>
              <a:rPr lang="en-US" sz="1500" b="1" i="0" u="none" strike="noStrike" cap="none">
                <a:solidFill>
                  <a:schemeClr val="dk1"/>
                </a:solidFill>
                <a:latin typeface="Calibri"/>
                <a:ea typeface="Calibri"/>
                <a:cs typeface="Calibri"/>
                <a:sym typeface="Calibri"/>
              </a:rPr>
              <a:t> </a:t>
            </a:r>
            <a:endParaRPr sz="1500" b="1" i="0" u="none" strike="noStrike" cap="none">
              <a:solidFill>
                <a:schemeClr val="dk1"/>
              </a:solidFill>
              <a:latin typeface="Calibri"/>
              <a:ea typeface="Calibri"/>
              <a:cs typeface="Calibri"/>
              <a:sym typeface="Calibri"/>
            </a:endParaRPr>
          </a:p>
        </p:txBody>
      </p:sp>
      <p:sp>
        <p:nvSpPr>
          <p:cNvPr id="203" name="Google Shape;203;p5"/>
          <p:cNvSpPr txBox="1"/>
          <p:nvPr/>
        </p:nvSpPr>
        <p:spPr>
          <a:xfrm>
            <a:off x="779034" y="2433328"/>
            <a:ext cx="20190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r>
              <a:rPr lang="en-US" sz="1500" b="1" i="0" u="none" strike="noStrike" cap="none">
                <a:solidFill>
                  <a:schemeClr val="dk1"/>
                </a:solidFill>
                <a:latin typeface="Calibri"/>
                <a:ea typeface="Calibri"/>
                <a:cs typeface="Calibri"/>
                <a:sym typeface="Calibri"/>
              </a:rPr>
              <a:t>    </a:t>
            </a:r>
            <a:endParaRPr sz="1500" b="1" i="0" u="none" strike="noStrike" cap="none">
              <a:solidFill>
                <a:schemeClr val="dk1"/>
              </a:solidFill>
              <a:latin typeface="Calibri"/>
              <a:ea typeface="Calibri"/>
              <a:cs typeface="Calibri"/>
              <a:sym typeface="Calibri"/>
            </a:endParaRPr>
          </a:p>
        </p:txBody>
      </p:sp>
      <p:sp>
        <p:nvSpPr>
          <p:cNvPr id="204" name="Google Shape;204;p5"/>
          <p:cNvSpPr txBox="1"/>
          <p:nvPr/>
        </p:nvSpPr>
        <p:spPr>
          <a:xfrm>
            <a:off x="238250" y="1314500"/>
            <a:ext cx="33486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05" name="Google Shape;205;p5"/>
          <p:cNvSpPr txBox="1"/>
          <p:nvPr/>
        </p:nvSpPr>
        <p:spPr>
          <a:xfrm>
            <a:off x="1563399" y="3853600"/>
            <a:ext cx="9654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06" name="Google Shape;206;p5"/>
          <p:cNvSpPr txBox="1"/>
          <p:nvPr/>
        </p:nvSpPr>
        <p:spPr>
          <a:xfrm>
            <a:off x="5849497" y="3143218"/>
            <a:ext cx="25251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07" name="Google Shape;207;p5"/>
          <p:cNvSpPr txBox="1"/>
          <p:nvPr/>
        </p:nvSpPr>
        <p:spPr>
          <a:xfrm>
            <a:off x="985915" y="3143218"/>
            <a:ext cx="1884300" cy="2385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100" b="0" i="0" u="none" strike="noStrike" cap="none">
              <a:solidFill>
                <a:srgbClr val="000000"/>
              </a:solidFill>
              <a:latin typeface="Arial"/>
              <a:ea typeface="Arial"/>
              <a:cs typeface="Arial"/>
              <a:sym typeface="Arial"/>
            </a:endParaRPr>
          </a:p>
        </p:txBody>
      </p:sp>
      <p:sp>
        <p:nvSpPr>
          <p:cNvPr id="208" name="Google Shape;208;p5"/>
          <p:cNvSpPr txBox="1"/>
          <p:nvPr/>
        </p:nvSpPr>
        <p:spPr>
          <a:xfrm>
            <a:off x="5795235" y="1210369"/>
            <a:ext cx="23898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09" name="Google Shape;209;p5"/>
          <p:cNvSpPr txBox="1"/>
          <p:nvPr/>
        </p:nvSpPr>
        <p:spPr>
          <a:xfrm>
            <a:off x="5849497" y="2391124"/>
            <a:ext cx="31149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11" name="Google Shape;211;p5"/>
          <p:cNvSpPr txBox="1"/>
          <p:nvPr/>
        </p:nvSpPr>
        <p:spPr>
          <a:xfrm>
            <a:off x="5849498" y="3878610"/>
            <a:ext cx="18843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12" name="Google Shape;212;p5"/>
          <p:cNvSpPr txBox="1"/>
          <p:nvPr/>
        </p:nvSpPr>
        <p:spPr>
          <a:xfrm>
            <a:off x="1231000" y="4435425"/>
            <a:ext cx="11451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13" name="Google Shape;213;p5"/>
          <p:cNvSpPr txBox="1"/>
          <p:nvPr/>
        </p:nvSpPr>
        <p:spPr>
          <a:xfrm>
            <a:off x="5944926" y="4396950"/>
            <a:ext cx="17073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500"/>
              <a:buFont typeface="Calibri"/>
              <a:buNone/>
            </a:pPr>
            <a:endParaRPr sz="1500" b="1" i="0" u="none" strike="noStrike" cap="none">
              <a:solidFill>
                <a:schemeClr val="dk1"/>
              </a:solidFill>
              <a:latin typeface="Calibri"/>
              <a:ea typeface="Calibri"/>
              <a:cs typeface="Calibri"/>
              <a:sym typeface="Calibri"/>
            </a:endParaRPr>
          </a:p>
        </p:txBody>
      </p:sp>
      <p:sp>
        <p:nvSpPr>
          <p:cNvPr id="214" name="Google Shape;214;p5"/>
          <p:cNvSpPr txBox="1"/>
          <p:nvPr/>
        </p:nvSpPr>
        <p:spPr>
          <a:xfrm>
            <a:off x="56175" y="560150"/>
            <a:ext cx="4281600" cy="4339619"/>
          </a:xfrm>
          <a:prstGeom prst="rect">
            <a:avLst/>
          </a:prstGeom>
          <a:noFill/>
          <a:ln>
            <a:noFill/>
          </a:ln>
        </p:spPr>
        <p:txBody>
          <a:bodyPr spcFirstLastPara="1" wrap="square" lIns="91425" tIns="91425" rIns="91425" bIns="91425" anchor="t" anchorCtr="0">
            <a:spAutoFit/>
          </a:bodyPr>
          <a:lstStyle/>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Project overview and Scope</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Project Goals</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CRISP-ML(Q) Methodology</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Technical Stacks</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Project Architecture</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Chatbot</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Natural Language Understanding</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Data Understanding</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Data Preparation</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Model Selection and Building</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Model Evaluation</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Output</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Model Deployment</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Conclusion</a:t>
            </a:r>
            <a:endParaRPr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endParaRPr>
          </a:p>
          <a:p>
            <a:pPr marL="457200" marR="0" lvl="0" indent="-333375" algn="l" rtl="0">
              <a:lnSpc>
                <a:spcPct val="100000"/>
              </a:lnSpc>
              <a:spcBef>
                <a:spcPts val="0"/>
              </a:spcBef>
              <a:spcAft>
                <a:spcPts val="0"/>
              </a:spcAft>
              <a:buClr>
                <a:srgbClr val="202124"/>
              </a:buClr>
              <a:buSzPts val="1650"/>
              <a:buFont typeface="Times New Roman"/>
              <a:buAutoNum type="arabicPeriod"/>
            </a:pPr>
            <a:r>
              <a:rPr lang="en-US" sz="1800" i="0" u="none" strike="noStrike" cap="none" dirty="0">
                <a:solidFill>
                  <a:srgbClr val="202124"/>
                </a:solidFill>
                <a:highlight>
                  <a:srgbClr val="FFFFFF"/>
                </a:highlight>
                <a:latin typeface="Calibri" panose="020F0502020204030204" pitchFamily="34" charset="0"/>
                <a:ea typeface="Times New Roman"/>
                <a:cs typeface="Calibri" panose="020F0502020204030204" pitchFamily="34" charset="0"/>
                <a:sym typeface="Times New Roman"/>
              </a:rPr>
              <a:t>Future Scope</a:t>
            </a:r>
            <a:endParaRPr sz="180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60862" y="109342"/>
            <a:ext cx="59151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Conclusion</a:t>
            </a:r>
            <a:endParaRPr sz="2400" dirty="0">
              <a:latin typeface="Calibri"/>
              <a:ea typeface="Calibri"/>
              <a:cs typeface="Calibri"/>
              <a:sym typeface="Calibri"/>
            </a:endParaRPr>
          </a:p>
        </p:txBody>
      </p:sp>
      <p:sp>
        <p:nvSpPr>
          <p:cNvPr id="428" name="Google Shape;428;p23"/>
          <p:cNvSpPr txBox="1"/>
          <p:nvPr/>
        </p:nvSpPr>
        <p:spPr>
          <a:xfrm>
            <a:off x="437250" y="906321"/>
            <a:ext cx="8269500" cy="2562210"/>
          </a:xfrm>
          <a:prstGeom prst="rect">
            <a:avLst/>
          </a:prstGeom>
          <a:noFill/>
          <a:ln>
            <a:noFill/>
          </a:ln>
        </p:spPr>
        <p:txBody>
          <a:bodyPr spcFirstLastPara="1" wrap="square" lIns="68575" tIns="34275" rIns="68575" bIns="34275" anchor="t" anchorCtr="0">
            <a:spAutoFit/>
          </a:bodyPr>
          <a:lstStyle/>
          <a:p>
            <a:pPr marL="285750" marR="0" lvl="0" indent="-285750" algn="just" rtl="0">
              <a:spcBef>
                <a:spcPts val="0"/>
              </a:spcBef>
              <a:spcAft>
                <a:spcPts val="0"/>
              </a:spcAft>
              <a:buClr>
                <a:srgbClr val="000000"/>
              </a:buClr>
              <a:buSzPts val="216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In this Python data science project, we understood about chatbots and implemented a Machine learning version of a chatbot in Python which is accurate. </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spcBef>
                <a:spcPts val="0"/>
              </a:spcBef>
              <a:spcAft>
                <a:spcPts val="0"/>
              </a:spcAft>
              <a:buClr>
                <a:srgbClr val="000000"/>
              </a:buClr>
              <a:buSzPts val="216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We can customize the data according to business requirements and train the chatbot with great accuracy. </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spcBef>
                <a:spcPts val="0"/>
              </a:spcBef>
              <a:spcAft>
                <a:spcPts val="0"/>
              </a:spcAft>
              <a:buClr>
                <a:srgbClr val="000000"/>
              </a:buClr>
              <a:buSzPts val="2160"/>
              <a:buFont typeface="Times New Roman"/>
              <a:buChar char="•"/>
            </a:pPr>
            <a:r>
              <a:rPr lang="en-US" sz="1800" dirty="0">
                <a:solidFill>
                  <a:srgbClr val="222635"/>
                </a:solidFill>
                <a:latin typeface="Calibri" panose="020F0502020204030204" pitchFamily="34" charset="0"/>
                <a:ea typeface="Times New Roman"/>
                <a:cs typeface="Calibri" panose="020F0502020204030204" pitchFamily="34" charset="0"/>
                <a:sym typeface="Times New Roman"/>
              </a:rPr>
              <a:t>C</a:t>
            </a:r>
            <a:r>
              <a:rPr lang="en-US" sz="1800" b="0" i="0" u="none" strike="noStrike" cap="none" dirty="0">
                <a:solidFill>
                  <a:srgbClr val="222635"/>
                </a:solidFill>
                <a:latin typeface="Calibri" panose="020F0502020204030204" pitchFamily="34" charset="0"/>
                <a:ea typeface="Times New Roman"/>
                <a:cs typeface="Calibri" panose="020F0502020204030204" pitchFamily="34" charset="0"/>
                <a:sym typeface="Times New Roman"/>
              </a:rPr>
              <a:t>hatbots or smart assistants with artificial intelligence are dramatically changing businesses. </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285750" marR="0" lvl="0" indent="-285750" algn="just" rtl="0">
              <a:spcBef>
                <a:spcPts val="0"/>
              </a:spcBef>
              <a:spcAft>
                <a:spcPts val="0"/>
              </a:spcAft>
              <a:buClr>
                <a:srgbClr val="000000"/>
              </a:buClr>
              <a:buSzPts val="2160"/>
              <a:buFont typeface="Times New Roman"/>
              <a:buChar char="•"/>
            </a:pPr>
            <a:r>
              <a:rPr lang="en-US" sz="1800" b="0" i="0" u="none" strike="noStrike" cap="none" dirty="0">
                <a:solidFill>
                  <a:srgbClr val="222635"/>
                </a:solidFill>
                <a:latin typeface="Calibri" panose="020F0502020204030204" pitchFamily="34" charset="0"/>
                <a:ea typeface="Times New Roman"/>
                <a:cs typeface="Calibri" panose="020F0502020204030204" pitchFamily="34" charset="0"/>
                <a:sym typeface="Times New Roman"/>
              </a:rPr>
              <a:t>Chatbots can reach out to a large audience on messaging apps and be more effective than humans. They may develop into a capable information-gathering tool in the near future.</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24"/>
          <p:cNvSpPr txBox="1">
            <a:spLocks noGrp="1"/>
          </p:cNvSpPr>
          <p:nvPr>
            <p:ph type="title"/>
          </p:nvPr>
        </p:nvSpPr>
        <p:spPr>
          <a:xfrm>
            <a:off x="150104" y="67751"/>
            <a:ext cx="5915100" cy="484800"/>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Future</a:t>
            </a:r>
            <a:r>
              <a:rPr lang="en-US" sz="3000" dirty="0">
                <a:latin typeface="Calibri"/>
                <a:ea typeface="Calibri"/>
                <a:cs typeface="Calibri"/>
                <a:sym typeface="Calibri"/>
              </a:rPr>
              <a:t> </a:t>
            </a:r>
            <a:r>
              <a:rPr lang="en-US" sz="2400" dirty="0">
                <a:latin typeface="Calibri"/>
                <a:ea typeface="Calibri"/>
                <a:cs typeface="Calibri"/>
                <a:sym typeface="Calibri"/>
              </a:rPr>
              <a:t>Scope</a:t>
            </a:r>
            <a:endParaRPr sz="2400" dirty="0">
              <a:latin typeface="Calibri"/>
              <a:ea typeface="Calibri"/>
              <a:cs typeface="Calibri"/>
              <a:sym typeface="Calibri"/>
            </a:endParaRPr>
          </a:p>
        </p:txBody>
      </p:sp>
      <p:sp>
        <p:nvSpPr>
          <p:cNvPr id="436" name="Google Shape;436;p24"/>
          <p:cNvSpPr txBox="1"/>
          <p:nvPr/>
        </p:nvSpPr>
        <p:spPr>
          <a:xfrm>
            <a:off x="150104" y="849741"/>
            <a:ext cx="8481300" cy="2146711"/>
          </a:xfrm>
          <a:prstGeom prst="rect">
            <a:avLst/>
          </a:prstGeom>
          <a:noFill/>
          <a:ln>
            <a:noFill/>
          </a:ln>
        </p:spPr>
        <p:txBody>
          <a:bodyPr spcFirstLastPara="1" wrap="square" lIns="68575" tIns="34275" rIns="68575" bIns="34275" anchor="t" anchorCtr="0">
            <a:spAutoFit/>
          </a:bodyPr>
          <a:lstStyle/>
          <a:p>
            <a:pPr marL="374650" marR="0" lvl="0" indent="-311150" algn="l" rtl="0">
              <a:lnSpc>
                <a:spcPct val="150000"/>
              </a:lnSpc>
              <a:spcBef>
                <a:spcPts val="0"/>
              </a:spcBef>
              <a:spcAft>
                <a:spcPts val="0"/>
              </a:spcAft>
              <a:buClr>
                <a:schemeClr val="dk1"/>
              </a:buClr>
              <a:buSzPts val="216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Future of marketing.</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50000"/>
              </a:lnSpc>
              <a:spcBef>
                <a:spcPts val="0"/>
              </a:spcBef>
              <a:spcAft>
                <a:spcPts val="0"/>
              </a:spcAft>
              <a:buClr>
                <a:schemeClr val="dk1"/>
              </a:buClr>
              <a:buSzPts val="2160"/>
              <a:buFont typeface="Arial"/>
              <a:buChar char="•"/>
            </a:pPr>
            <a:r>
              <a:rPr lang="en-US" sz="1800" b="0" i="0" u="none" strike="noStrike" cap="none" dirty="0">
                <a:solidFill>
                  <a:srgbClr val="292929"/>
                </a:solidFill>
                <a:latin typeface="Calibri" panose="020F0502020204030204" pitchFamily="34" charset="0"/>
                <a:ea typeface="Times New Roman"/>
                <a:cs typeface="Calibri" panose="020F0502020204030204" pitchFamily="34" charset="0"/>
                <a:sym typeface="Times New Roman"/>
              </a:rPr>
              <a:t>A</a:t>
            </a: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 conversation for everyone.</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50000"/>
              </a:lnSpc>
              <a:spcBef>
                <a:spcPts val="0"/>
              </a:spcBef>
              <a:spcAft>
                <a:spcPts val="0"/>
              </a:spcAft>
              <a:buClr>
                <a:schemeClr val="dk1"/>
              </a:buClr>
              <a:buSzPts val="2160"/>
              <a:buFont typeface="Times New Roman"/>
              <a:buChar char="•"/>
            </a:pPr>
            <a:r>
              <a:rPr lang="en-US" sz="1800" b="0" i="0" u="none" strike="noStrike" cap="none" dirty="0">
                <a:solidFill>
                  <a:srgbClr val="292929"/>
                </a:solidFill>
                <a:latin typeface="Calibri" panose="020F0502020204030204" pitchFamily="34" charset="0"/>
                <a:ea typeface="Times New Roman"/>
                <a:cs typeface="Calibri" panose="020F0502020204030204" pitchFamily="34" charset="0"/>
                <a:sym typeface="Times New Roman"/>
              </a:rPr>
              <a:t>These conversation-driven bot building is the second big change in the chatbot landscape.</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50000"/>
              </a:lnSpc>
              <a:spcBef>
                <a:spcPts val="0"/>
              </a:spcBef>
              <a:spcAft>
                <a:spcPts val="0"/>
              </a:spcAft>
              <a:buClr>
                <a:schemeClr val="dk1"/>
              </a:buClr>
              <a:buSzPts val="2160"/>
              <a:buFont typeface="Times New Roman"/>
              <a:buChar char="•"/>
            </a:pPr>
            <a:r>
              <a:rPr lang="en-US" sz="1800" b="0" i="0" u="none" strike="noStrike" cap="none" dirty="0">
                <a:solidFill>
                  <a:srgbClr val="292929"/>
                </a:solidFill>
                <a:latin typeface="Calibri" panose="020F0502020204030204" pitchFamily="34" charset="0"/>
                <a:ea typeface="Times New Roman"/>
                <a:cs typeface="Calibri" panose="020F0502020204030204" pitchFamily="34" charset="0"/>
                <a:sym typeface="Times New Roman"/>
              </a:rPr>
              <a:t>Final big change in </a:t>
            </a: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chatbots</a:t>
            </a:r>
            <a:r>
              <a:rPr lang="en-US" sz="1800" dirty="0">
                <a:latin typeface="Calibri" panose="020F0502020204030204" pitchFamily="34" charset="0"/>
                <a:ea typeface="Times New Roman"/>
                <a:cs typeface="Calibri" panose="020F0502020204030204" pitchFamily="34" charset="0"/>
                <a:sym typeface="Times New Roman"/>
              </a:rPr>
              <a:t> </a:t>
            </a:r>
            <a:r>
              <a:rPr lang="en-US" sz="1800" b="0" i="0" u="none" strike="noStrike" cap="none" dirty="0">
                <a:solidFill>
                  <a:srgbClr val="292929"/>
                </a:solidFill>
                <a:latin typeface="Calibri" panose="020F0502020204030204" pitchFamily="34" charset="0"/>
                <a:ea typeface="Times New Roman"/>
                <a:cs typeface="Calibri" panose="020F0502020204030204" pitchFamily="34" charset="0"/>
                <a:sym typeface="Times New Roman"/>
              </a:rPr>
              <a:t>will be much more granular personalization.</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cxnSp>
        <p:nvCxnSpPr>
          <p:cNvPr id="444" name="Google Shape;444;p25"/>
          <p:cNvCxnSpPr/>
          <p:nvPr/>
        </p:nvCxnSpPr>
        <p:spPr>
          <a:xfrm>
            <a:off x="0" y="4848447"/>
            <a:ext cx="7198242" cy="0"/>
          </a:xfrm>
          <a:prstGeom prst="straightConnector1">
            <a:avLst/>
          </a:prstGeom>
          <a:noFill/>
          <a:ln w="9525" cap="flat" cmpd="sng">
            <a:solidFill>
              <a:srgbClr val="3B7FF2"/>
            </a:solidFill>
            <a:prstDash val="solid"/>
            <a:round/>
            <a:headEnd type="none" w="sm" len="sm"/>
            <a:tailEnd type="none" w="sm" len="sm"/>
          </a:ln>
        </p:spPr>
      </p:cxnSp>
      <p:pic>
        <p:nvPicPr>
          <p:cNvPr id="445" name="Google Shape;445;p25"/>
          <p:cNvPicPr preferRelativeResize="0"/>
          <p:nvPr/>
        </p:nvPicPr>
        <p:blipFill rotWithShape="1">
          <a:blip r:embed="rId3">
            <a:alphaModFix/>
          </a:blip>
          <a:srcRect b="8517"/>
          <a:stretch/>
        </p:blipFill>
        <p:spPr>
          <a:xfrm>
            <a:off x="915143" y="647250"/>
            <a:ext cx="7313714" cy="38489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cxnSp>
        <p:nvCxnSpPr>
          <p:cNvPr id="452" name="Google Shape;452;p26"/>
          <p:cNvCxnSpPr/>
          <p:nvPr/>
        </p:nvCxnSpPr>
        <p:spPr>
          <a:xfrm>
            <a:off x="0" y="4848447"/>
            <a:ext cx="7198242" cy="0"/>
          </a:xfrm>
          <a:prstGeom prst="straightConnector1">
            <a:avLst/>
          </a:prstGeom>
          <a:noFill/>
          <a:ln w="9525" cap="flat" cmpd="sng">
            <a:solidFill>
              <a:srgbClr val="3B7FF2"/>
            </a:solidFill>
            <a:prstDash val="solid"/>
            <a:round/>
            <a:headEnd type="none" w="sm" len="sm"/>
            <a:tailEnd type="none" w="sm" len="sm"/>
          </a:ln>
        </p:spPr>
      </p:cxnSp>
      <p:pic>
        <p:nvPicPr>
          <p:cNvPr id="453" name="Google Shape;453;p26" descr="Attitudes 2 Animal Cognition Survey – The Anthrozoologist"/>
          <p:cNvPicPr preferRelativeResize="0"/>
          <p:nvPr/>
        </p:nvPicPr>
        <p:blipFill rotWithShape="1">
          <a:blip r:embed="rId3">
            <a:alphaModFix/>
          </a:blip>
          <a:srcRect/>
          <a:stretch/>
        </p:blipFill>
        <p:spPr>
          <a:xfrm>
            <a:off x="2332810" y="204326"/>
            <a:ext cx="4478379" cy="447837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6"/>
          <p:cNvSpPr txBox="1">
            <a:spLocks noGrp="1"/>
          </p:cNvSpPr>
          <p:nvPr>
            <p:ph type="title"/>
          </p:nvPr>
        </p:nvSpPr>
        <p:spPr>
          <a:xfrm>
            <a:off x="192966" y="109544"/>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Project Overview and Scope</a:t>
            </a:r>
            <a:endParaRPr sz="2400" dirty="0"/>
          </a:p>
        </p:txBody>
      </p:sp>
      <p:sp>
        <p:nvSpPr>
          <p:cNvPr id="221" name="Google Shape;221;p6"/>
          <p:cNvSpPr txBox="1"/>
          <p:nvPr/>
        </p:nvSpPr>
        <p:spPr>
          <a:xfrm>
            <a:off x="192966" y="945917"/>
            <a:ext cx="8165700" cy="3131586"/>
          </a:xfrm>
          <a:prstGeom prst="rect">
            <a:avLst/>
          </a:prstGeom>
          <a:noFill/>
          <a:ln>
            <a:noFill/>
          </a:ln>
        </p:spPr>
        <p:txBody>
          <a:bodyPr spcFirstLastPara="1" wrap="square" lIns="91425" tIns="45700" rIns="91425" bIns="45700" anchor="t" anchorCtr="0">
            <a:spAutoFit/>
          </a:bodyPr>
          <a:lstStyle/>
          <a:p>
            <a:pPr marL="457200" lvl="2" indent="-342900">
              <a:buClr>
                <a:srgbClr val="444444"/>
              </a:buClr>
              <a:buSzPts val="180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Technology today is evolving at breakneck speeds, offering businesses multiple opportunities to market their brands and enhance the customer experience.</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457200" lvl="2" indent="-342900" algn="just">
              <a:buSzPts val="18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This project aims to </a:t>
            </a: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increase customer experience by giving customer control to get their query answered at any point of time.</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457200" lvl="2" indent="-342900" algn="just">
              <a:buSzPts val="1800"/>
              <a:buFont typeface="Times New Roman"/>
              <a:buChar char="•"/>
            </a:pPr>
            <a:r>
              <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rPr>
              <a:t>This project is about creating a chat bot in which it will answers queries to related to data science, machine learning and AI.</a:t>
            </a:r>
            <a:endParaRPr sz="1800" b="0" i="0" u="none" strike="noStrike" cap="none" dirty="0">
              <a:solidFill>
                <a:srgbClr val="000000"/>
              </a:solidFill>
              <a:latin typeface="Calibri" panose="020F0502020204030204" pitchFamily="34" charset="0"/>
              <a:cs typeface="Calibri" panose="020F0502020204030204" pitchFamily="34" charset="0"/>
              <a:sym typeface="Arial"/>
            </a:endParaRPr>
          </a:p>
          <a:p>
            <a:pPr marL="457200" lvl="2" indent="-342900" algn="just">
              <a:buSzPts val="180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Chatbots are expected to be used by 47 percent of firms for customer service, and virtual assistants by 40 percent, suggesting that by the end of 2022.</a:t>
            </a:r>
            <a:endParaRPr sz="1800" b="0" i="0" u="none" strike="noStrike" cap="none" dirty="0">
              <a:solidFill>
                <a:srgbClr val="000000"/>
              </a:solidFill>
              <a:latin typeface="Calibri" panose="020F0502020204030204" pitchFamily="34" charset="0"/>
              <a:cs typeface="Calibri" panose="020F0502020204030204" pitchFamily="34" charset="0"/>
              <a:sym typeface="Arial"/>
            </a:endParaRPr>
          </a:p>
          <a:p>
            <a:pPr marL="457200" lvl="2" indent="-342900" algn="just">
              <a:buSzPts val="180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Building specified conversation trees are key to your chatbots perception as a communication enhancer between customers and your business.</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285750" marR="0" lvl="0" indent="-171450" algn="l" rtl="0">
              <a:lnSpc>
                <a:spcPct val="100000"/>
              </a:lnSpc>
              <a:spcBef>
                <a:spcPts val="0"/>
              </a:spcBef>
              <a:spcAft>
                <a:spcPts val="0"/>
              </a:spcAft>
              <a:buClr>
                <a:srgbClr val="000000"/>
              </a:buClr>
              <a:buSzPts val="1800"/>
              <a:buFont typeface="Arial"/>
              <a:buNone/>
            </a:pPr>
            <a:endParaRPr sz="1750" b="0" i="0" u="none" strike="noStrike" cap="none" dirty="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7"/>
        <p:cNvGrpSpPr/>
        <p:nvPr/>
      </p:nvGrpSpPr>
      <p:grpSpPr>
        <a:xfrm>
          <a:off x="0" y="0"/>
          <a:ext cx="0" cy="0"/>
          <a:chOff x="0" y="0"/>
          <a:chExt cx="0" cy="0"/>
        </a:xfrm>
      </p:grpSpPr>
      <p:sp>
        <p:nvSpPr>
          <p:cNvPr id="228" name="Google Shape;228;p7"/>
          <p:cNvSpPr txBox="1">
            <a:spLocks noGrp="1"/>
          </p:cNvSpPr>
          <p:nvPr>
            <p:ph type="title"/>
          </p:nvPr>
        </p:nvSpPr>
        <p:spPr>
          <a:xfrm>
            <a:off x="182378" y="86832"/>
            <a:ext cx="59151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Project Goals</a:t>
            </a:r>
            <a:endParaRPr sz="2400" dirty="0">
              <a:latin typeface="Calibri"/>
              <a:ea typeface="Calibri"/>
              <a:cs typeface="Calibri"/>
              <a:sym typeface="Calibri"/>
            </a:endParaRPr>
          </a:p>
        </p:txBody>
      </p:sp>
      <p:grpSp>
        <p:nvGrpSpPr>
          <p:cNvPr id="229" name="Google Shape;229;p7"/>
          <p:cNvGrpSpPr/>
          <p:nvPr/>
        </p:nvGrpSpPr>
        <p:grpSpPr>
          <a:xfrm>
            <a:off x="251575" y="1065616"/>
            <a:ext cx="7972700" cy="2251960"/>
            <a:chOff x="17553" y="1960495"/>
            <a:chExt cx="10857552" cy="2303796"/>
          </a:xfrm>
        </p:grpSpPr>
        <p:sp>
          <p:nvSpPr>
            <p:cNvPr id="230" name="Google Shape;230;p7"/>
            <p:cNvSpPr txBox="1"/>
            <p:nvPr/>
          </p:nvSpPr>
          <p:spPr>
            <a:xfrm>
              <a:off x="17553" y="2015909"/>
              <a:ext cx="5446800" cy="28350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chemeClr val="accent1"/>
                  </a:solidFill>
                  <a:latin typeface="Calibri"/>
                  <a:ea typeface="Calibri"/>
                  <a:cs typeface="Calibri"/>
                  <a:sym typeface="Calibri"/>
                </a:rPr>
                <a:t>Objectives</a:t>
              </a:r>
              <a:endParaRPr sz="2000" b="0" i="0" u="none" strike="noStrike" cap="none" dirty="0">
                <a:solidFill>
                  <a:srgbClr val="000000"/>
                </a:solidFill>
                <a:latin typeface="Arial"/>
                <a:ea typeface="Arial"/>
                <a:cs typeface="Arial"/>
                <a:sym typeface="Arial"/>
              </a:endParaRPr>
            </a:p>
          </p:txBody>
        </p:sp>
        <p:sp>
          <p:nvSpPr>
            <p:cNvPr id="231" name="Google Shape;231;p7"/>
            <p:cNvSpPr txBox="1"/>
            <p:nvPr/>
          </p:nvSpPr>
          <p:spPr>
            <a:xfrm>
              <a:off x="6215805" y="1960495"/>
              <a:ext cx="4659300" cy="28350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2000"/>
                <a:buFont typeface="Arial"/>
                <a:buNone/>
              </a:pPr>
              <a:r>
                <a:rPr lang="en-US" sz="2000" b="1" i="0" u="none" strike="noStrike" cap="none" dirty="0">
                  <a:solidFill>
                    <a:schemeClr val="accent1"/>
                  </a:solidFill>
                  <a:latin typeface="Calibri"/>
                  <a:ea typeface="Calibri"/>
                  <a:cs typeface="Calibri"/>
                  <a:sym typeface="Calibri"/>
                </a:rPr>
                <a:t>Constraints</a:t>
              </a:r>
              <a:endParaRPr sz="2000" b="0" i="0" u="none" strike="noStrike" cap="none" dirty="0">
                <a:solidFill>
                  <a:srgbClr val="000000"/>
                </a:solidFill>
                <a:latin typeface="Arial"/>
                <a:ea typeface="Arial"/>
                <a:cs typeface="Arial"/>
                <a:sym typeface="Arial"/>
              </a:endParaRPr>
            </a:p>
          </p:txBody>
        </p:sp>
        <p:sp>
          <p:nvSpPr>
            <p:cNvPr id="232" name="Google Shape;232;p7"/>
            <p:cNvSpPr txBox="1"/>
            <p:nvPr/>
          </p:nvSpPr>
          <p:spPr>
            <a:xfrm flipH="1">
              <a:off x="51881" y="2320024"/>
              <a:ext cx="5317500" cy="1944267"/>
            </a:xfrm>
            <a:prstGeom prst="rect">
              <a:avLst/>
            </a:prstGeom>
            <a:noFill/>
            <a:ln>
              <a:noFill/>
            </a:ln>
          </p:spPr>
          <p:txBody>
            <a:bodyPr spcFirstLastPara="1" wrap="square" lIns="0" tIns="0" rIns="0" bIns="0" anchor="ctr" anchorCtr="0">
              <a:spAutoFit/>
            </a:bodyPr>
            <a:lstStyle/>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Business Problem: To create a chatbot related to data science , machine learning and AI. </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Maximize - Customer experience</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Minimize - Invalid answers and time required.</a:t>
              </a: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254000" marR="0" lvl="0" indent="-152400" algn="l" rtl="0">
                <a:lnSpc>
                  <a:spcPct val="100000"/>
                </a:lnSpc>
                <a:spcBef>
                  <a:spcPts val="0"/>
                </a:spcBef>
                <a:spcAft>
                  <a:spcPts val="0"/>
                </a:spcAft>
                <a:buClr>
                  <a:schemeClr val="dk1"/>
                </a:buClr>
                <a:buSzPts val="1500"/>
                <a:buFont typeface="Arial"/>
                <a:buNone/>
              </a:pPr>
              <a:endParaRPr sz="1550" b="0" i="0" u="none" strike="noStrike" cap="none" dirty="0">
                <a:solidFill>
                  <a:schemeClr val="dk1"/>
                </a:solidFill>
                <a:latin typeface="Calibri"/>
                <a:ea typeface="Calibri"/>
                <a:cs typeface="Calibri"/>
                <a:sym typeface="Calibri"/>
              </a:endParaRPr>
            </a:p>
          </p:txBody>
        </p:sp>
        <p:sp>
          <p:nvSpPr>
            <p:cNvPr id="233" name="Google Shape;233;p7"/>
            <p:cNvSpPr txBox="1"/>
            <p:nvPr/>
          </p:nvSpPr>
          <p:spPr>
            <a:xfrm>
              <a:off x="6215803" y="2327849"/>
              <a:ext cx="4659300" cy="1377516"/>
            </a:xfrm>
            <a:prstGeom prst="rect">
              <a:avLst/>
            </a:prstGeom>
            <a:noFill/>
            <a:ln>
              <a:noFill/>
            </a:ln>
          </p:spPr>
          <p:txBody>
            <a:bodyPr spcFirstLastPara="1" wrap="square" lIns="0" tIns="0" rIns="0" bIns="0" anchor="ctr" anchorCtr="0">
              <a:spAutoFit/>
            </a:bodyPr>
            <a:lstStyle/>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Chatbots can only handle basic Questions.</a:t>
              </a:r>
            </a:p>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Creation of large dataset</a:t>
              </a:r>
            </a:p>
            <a:p>
              <a:pPr marL="215900" marR="0" lvl="0" indent="-212725" algn="l" rtl="0">
                <a:lnSpc>
                  <a:spcPct val="100000"/>
                </a:lnSpc>
                <a:spcBef>
                  <a:spcPts val="0"/>
                </a:spcBef>
                <a:spcAft>
                  <a:spcPts val="0"/>
                </a:spcAft>
                <a:buClr>
                  <a:schemeClr val="dk1"/>
                </a:buClr>
                <a:buSzPts val="175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It require constant maintenance.</a:t>
              </a:r>
            </a:p>
            <a:p>
              <a:pPr marL="0" marR="0" lvl="0" indent="0" algn="l" rtl="0">
                <a:lnSpc>
                  <a:spcPct val="100000"/>
                </a:lnSpc>
                <a:spcBef>
                  <a:spcPts val="0"/>
                </a:spcBef>
                <a:spcAft>
                  <a:spcPts val="0"/>
                </a:spcAft>
                <a:buClr>
                  <a:schemeClr val="dk1"/>
                </a:buClr>
                <a:buSzPts val="1500"/>
                <a:buFont typeface="Calibri"/>
                <a:buNone/>
              </a:pPr>
              <a:endParaRPr sz="1550" b="0" i="0" u="none" strike="noStrike" cap="none" dirty="0">
                <a:solidFill>
                  <a:schemeClr val="dk1"/>
                </a:solidFill>
                <a:latin typeface="Times New Roman"/>
                <a:ea typeface="Times New Roman"/>
                <a:cs typeface="Times New Roman"/>
                <a:sym typeface="Times New Roman"/>
              </a:endParaRPr>
            </a:p>
          </p:txBody>
        </p:sp>
        <p:cxnSp>
          <p:nvCxnSpPr>
            <p:cNvPr id="234" name="Google Shape;234;p7"/>
            <p:cNvCxnSpPr/>
            <p:nvPr/>
          </p:nvCxnSpPr>
          <p:spPr>
            <a:xfrm>
              <a:off x="51871" y="2343403"/>
              <a:ext cx="5528100" cy="0"/>
            </a:xfrm>
            <a:prstGeom prst="straightConnector1">
              <a:avLst/>
            </a:prstGeom>
            <a:noFill/>
            <a:ln w="9525" cap="flat" cmpd="sng">
              <a:solidFill>
                <a:schemeClr val="accent1"/>
              </a:solidFill>
              <a:prstDash val="solid"/>
              <a:miter lim="800000"/>
              <a:headEnd type="none" w="sm" len="sm"/>
              <a:tailEnd type="none" w="sm" len="sm"/>
            </a:ln>
          </p:spPr>
        </p:cxnSp>
        <p:cxnSp>
          <p:nvCxnSpPr>
            <p:cNvPr id="235" name="Google Shape;235;p7"/>
            <p:cNvCxnSpPr/>
            <p:nvPr/>
          </p:nvCxnSpPr>
          <p:spPr>
            <a:xfrm>
              <a:off x="6215804" y="2343403"/>
              <a:ext cx="4659300" cy="0"/>
            </a:xfrm>
            <a:prstGeom prst="straightConnector1">
              <a:avLst/>
            </a:prstGeom>
            <a:noFill/>
            <a:ln w="9525" cap="flat" cmpd="sng">
              <a:solidFill>
                <a:schemeClr val="accent1"/>
              </a:solidFill>
              <a:prstDash val="solid"/>
              <a:miter lim="800000"/>
              <a:headEnd type="none" w="sm" len="sm"/>
              <a:tailEnd type="none" w="sm" len="sm"/>
            </a:ln>
          </p:spPr>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p8"/>
          <p:cNvSpPr txBox="1">
            <a:spLocks noGrp="1"/>
          </p:cNvSpPr>
          <p:nvPr>
            <p:ph type="title"/>
          </p:nvPr>
        </p:nvSpPr>
        <p:spPr>
          <a:xfrm>
            <a:off x="219750" y="131994"/>
            <a:ext cx="7845000" cy="401618"/>
          </a:xfrm>
          <a:prstGeom prst="rect">
            <a:avLst/>
          </a:prstGeom>
          <a:noFill/>
          <a:ln>
            <a:noFill/>
          </a:ln>
        </p:spPr>
        <p:txBody>
          <a:bodyPr spcFirstLastPara="1" wrap="square" lIns="68575" tIns="34275" rIns="68575" bIns="34275" anchor="ctr" anchorCtr="0">
            <a:spAutoFit/>
          </a:bodyPr>
          <a:lstStyle/>
          <a:p>
            <a:pPr marL="0" lvl="0" indent="0" algn="just" rtl="0">
              <a:lnSpc>
                <a:spcPct val="90000"/>
              </a:lnSpc>
              <a:spcBef>
                <a:spcPts val="0"/>
              </a:spcBef>
              <a:spcAft>
                <a:spcPts val="0"/>
              </a:spcAft>
              <a:buClr>
                <a:schemeClr val="dk1"/>
              </a:buClr>
              <a:buSzPts val="900"/>
              <a:buFont typeface="Georgia"/>
              <a:buNone/>
            </a:pPr>
            <a:r>
              <a:rPr lang="en-US" sz="2400" dirty="0">
                <a:latin typeface="Calibri"/>
                <a:ea typeface="Calibri"/>
                <a:cs typeface="Calibri"/>
                <a:sym typeface="Calibri"/>
              </a:rPr>
              <a:t>CRISP-ML(Q) Methodology</a:t>
            </a:r>
            <a:endParaRPr sz="2400" dirty="0">
              <a:latin typeface="Calibri"/>
              <a:ea typeface="Calibri"/>
              <a:cs typeface="Calibri"/>
              <a:sym typeface="Calibri"/>
            </a:endParaRPr>
          </a:p>
        </p:txBody>
      </p:sp>
      <p:pic>
        <p:nvPicPr>
          <p:cNvPr id="243" name="Google Shape;243;p8"/>
          <p:cNvPicPr preferRelativeResize="0"/>
          <p:nvPr/>
        </p:nvPicPr>
        <p:blipFill rotWithShape="1">
          <a:blip r:embed="rId3">
            <a:alphaModFix/>
          </a:blip>
          <a:srcRect/>
          <a:stretch/>
        </p:blipFill>
        <p:spPr>
          <a:xfrm>
            <a:off x="1969787" y="635492"/>
            <a:ext cx="4344952" cy="42000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9"/>
          <p:cNvSpPr txBox="1">
            <a:spLocks noGrp="1"/>
          </p:cNvSpPr>
          <p:nvPr>
            <p:ph type="title"/>
          </p:nvPr>
        </p:nvSpPr>
        <p:spPr>
          <a:xfrm>
            <a:off x="230963" y="148050"/>
            <a:ext cx="7886700" cy="401618"/>
          </a:xfrm>
          <a:prstGeom prst="rect">
            <a:avLst/>
          </a:prstGeom>
          <a:noFill/>
          <a:ln>
            <a:noFill/>
          </a:ln>
        </p:spPr>
        <p:txBody>
          <a:bodyPr spcFirstLastPara="1" wrap="square" lIns="68550" tIns="34275" rIns="68550" bIns="34275" anchor="ctr" anchorCtr="0">
            <a:spAutoFit/>
          </a:bodyPr>
          <a:lstStyle/>
          <a:p>
            <a:pPr marL="0" lvl="0" indent="0" algn="l" rtl="0">
              <a:lnSpc>
                <a:spcPct val="90000"/>
              </a:lnSpc>
              <a:spcBef>
                <a:spcPts val="0"/>
              </a:spcBef>
              <a:spcAft>
                <a:spcPts val="0"/>
              </a:spcAft>
              <a:buSzPts val="3000"/>
              <a:buNone/>
            </a:pPr>
            <a:r>
              <a:rPr lang="en-US" sz="2400" dirty="0">
                <a:latin typeface="Calibri"/>
                <a:ea typeface="Calibri"/>
                <a:cs typeface="Calibri"/>
                <a:sym typeface="Calibri"/>
              </a:rPr>
              <a:t>Technical Stacks</a:t>
            </a:r>
            <a:endParaRPr sz="2400" dirty="0">
              <a:latin typeface="Calibri"/>
              <a:ea typeface="Calibri"/>
              <a:cs typeface="Calibri"/>
              <a:sym typeface="Calibri"/>
            </a:endParaRPr>
          </a:p>
        </p:txBody>
      </p:sp>
      <p:sp>
        <p:nvSpPr>
          <p:cNvPr id="251" name="Google Shape;251;p9"/>
          <p:cNvSpPr txBox="1">
            <a:spLocks noGrp="1"/>
          </p:cNvSpPr>
          <p:nvPr>
            <p:ph type="sldNum" idx="12"/>
          </p:nvPr>
        </p:nvSpPr>
        <p:spPr>
          <a:xfrm>
            <a:off x="8729662" y="4762500"/>
            <a:ext cx="292894" cy="216694"/>
          </a:xfrm>
          <a:prstGeom prst="rect">
            <a:avLst/>
          </a:prstGeom>
          <a:noFill/>
          <a:ln>
            <a:noFill/>
          </a:ln>
        </p:spPr>
        <p:txBody>
          <a:bodyPr spcFirstLastPara="1" wrap="square" lIns="68550" tIns="34275" rIns="68550" bIns="34275" anchor="ctr" anchorCtr="0">
            <a:noAutofit/>
          </a:bodyPr>
          <a:lstStyle/>
          <a:p>
            <a:pPr marL="0" lvl="0" indent="0" algn="r" rtl="0">
              <a:lnSpc>
                <a:spcPct val="100000"/>
              </a:lnSpc>
              <a:spcBef>
                <a:spcPts val="0"/>
              </a:spcBef>
              <a:spcAft>
                <a:spcPts val="0"/>
              </a:spcAft>
              <a:buClr>
                <a:srgbClr val="888888"/>
              </a:buClr>
              <a:buSzPts val="1200"/>
              <a:buNone/>
            </a:pPr>
            <a:fld id="{00000000-1234-1234-1234-123412341234}" type="slidenum">
              <a:rPr lang="en-US"/>
              <a:t>6</a:t>
            </a:fld>
            <a:endParaRPr/>
          </a:p>
        </p:txBody>
      </p:sp>
      <p:sp>
        <p:nvSpPr>
          <p:cNvPr id="252" name="Google Shape;252;p9" descr="SQLite - Wikipedia"/>
          <p:cNvSpPr/>
          <p:nvPr/>
        </p:nvSpPr>
        <p:spPr>
          <a:xfrm>
            <a:off x="116681" y="-108347"/>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3" name="Google Shape;253;p9" descr="SQLite - Wikipedia"/>
          <p:cNvSpPr/>
          <p:nvPr/>
        </p:nvSpPr>
        <p:spPr>
          <a:xfrm>
            <a:off x="116681" y="-108347"/>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4" name="Google Shape;254;p9" descr="SQLite - Wikipedia"/>
          <p:cNvSpPr/>
          <p:nvPr/>
        </p:nvSpPr>
        <p:spPr>
          <a:xfrm>
            <a:off x="116681" y="-108347"/>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5" name="Google Shape;255;p9" descr="SQLite - Wikipedia"/>
          <p:cNvSpPr/>
          <p:nvPr/>
        </p:nvSpPr>
        <p:spPr>
          <a:xfrm>
            <a:off x="116681" y="-108347"/>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6" name="Google Shape;256;p9" descr="SQLite - Wikipedia"/>
          <p:cNvSpPr/>
          <p:nvPr/>
        </p:nvSpPr>
        <p:spPr>
          <a:xfrm>
            <a:off x="116681" y="-108347"/>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7" name="Google Shape;257;p9" descr="Cheat-sheet for Google Colab. In this tutorial, you will learn how to… | by  Tanu N Prabhu | Towards Data Science"/>
          <p:cNvSpPr/>
          <p:nvPr/>
        </p:nvSpPr>
        <p:spPr>
          <a:xfrm>
            <a:off x="230981" y="5953"/>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8" name="Google Shape;258;p9" descr="Cheat-sheet for Google Colab. In this tutorial, you will learn how to… | by  Tanu N Prabhu | Towards Data Science"/>
          <p:cNvSpPr/>
          <p:nvPr/>
        </p:nvSpPr>
        <p:spPr>
          <a:xfrm>
            <a:off x="415464" y="149579"/>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59" name="Google Shape;259;p9" descr="PPT Basic – Evergreen- Widescreen Instructions Slide"/>
          <p:cNvSpPr/>
          <p:nvPr/>
        </p:nvSpPr>
        <p:spPr>
          <a:xfrm>
            <a:off x="345281" y="120253"/>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60" name="Google Shape;260;p9" descr="PPT Basic – Evergreen- Widescreen Instructions Slide"/>
          <p:cNvSpPr/>
          <p:nvPr/>
        </p:nvSpPr>
        <p:spPr>
          <a:xfrm>
            <a:off x="459581" y="234553"/>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sp>
        <p:nvSpPr>
          <p:cNvPr id="261" name="Google Shape;261;p9" descr="PPT Basic – Evergreen- Widescreen Instructions Slide"/>
          <p:cNvSpPr/>
          <p:nvPr/>
        </p:nvSpPr>
        <p:spPr>
          <a:xfrm>
            <a:off x="573881" y="348853"/>
            <a:ext cx="228600" cy="228601"/>
          </a:xfrm>
          <a:prstGeom prst="rect">
            <a:avLst/>
          </a:prstGeom>
          <a:noFill/>
          <a:ln>
            <a:noFill/>
          </a:ln>
        </p:spPr>
        <p:txBody>
          <a:bodyPr spcFirstLastPara="1" wrap="square" lIns="68550" tIns="34275" rIns="68550"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Calibri"/>
              <a:ea typeface="Calibri"/>
              <a:cs typeface="Calibri"/>
              <a:sym typeface="Calibri"/>
            </a:endParaRPr>
          </a:p>
        </p:txBody>
      </p:sp>
      <p:pic>
        <p:nvPicPr>
          <p:cNvPr id="263" name="Google Shape;263;p9"/>
          <p:cNvPicPr preferRelativeResize="0"/>
          <p:nvPr/>
        </p:nvPicPr>
        <p:blipFill rotWithShape="1">
          <a:blip r:embed="rId3">
            <a:alphaModFix/>
          </a:blip>
          <a:srcRect/>
          <a:stretch/>
        </p:blipFill>
        <p:spPr>
          <a:xfrm>
            <a:off x="415464" y="968672"/>
            <a:ext cx="1689108" cy="950126"/>
          </a:xfrm>
          <a:prstGeom prst="rect">
            <a:avLst/>
          </a:prstGeom>
          <a:noFill/>
          <a:ln>
            <a:noFill/>
          </a:ln>
        </p:spPr>
      </p:pic>
      <p:pic>
        <p:nvPicPr>
          <p:cNvPr id="264" name="Google Shape;264;p9" descr="flask-logo"/>
          <p:cNvPicPr preferRelativeResize="0"/>
          <p:nvPr/>
        </p:nvPicPr>
        <p:blipFill rotWithShape="1">
          <a:blip r:embed="rId4">
            <a:alphaModFix/>
          </a:blip>
          <a:srcRect/>
          <a:stretch/>
        </p:blipFill>
        <p:spPr>
          <a:xfrm>
            <a:off x="2668768" y="1221652"/>
            <a:ext cx="1161098" cy="871062"/>
          </a:xfrm>
          <a:prstGeom prst="rect">
            <a:avLst/>
          </a:prstGeom>
          <a:noFill/>
          <a:ln>
            <a:noFill/>
          </a:ln>
        </p:spPr>
      </p:pic>
      <p:pic>
        <p:nvPicPr>
          <p:cNvPr id="265" name="Google Shape;265;p9"/>
          <p:cNvPicPr preferRelativeResize="0"/>
          <p:nvPr/>
        </p:nvPicPr>
        <p:blipFill rotWithShape="1">
          <a:blip r:embed="rId5">
            <a:alphaModFix/>
          </a:blip>
          <a:srcRect/>
          <a:stretch/>
        </p:blipFill>
        <p:spPr>
          <a:xfrm>
            <a:off x="5738604" y="2341756"/>
            <a:ext cx="1884979" cy="942490"/>
          </a:xfrm>
          <a:prstGeom prst="rect">
            <a:avLst/>
          </a:prstGeom>
          <a:noFill/>
          <a:ln>
            <a:noFill/>
          </a:ln>
        </p:spPr>
      </p:pic>
      <p:pic>
        <p:nvPicPr>
          <p:cNvPr id="266" name="Google Shape;266;p9"/>
          <p:cNvPicPr preferRelativeResize="0"/>
          <p:nvPr/>
        </p:nvPicPr>
        <p:blipFill rotWithShape="1">
          <a:blip r:embed="rId6">
            <a:alphaModFix/>
          </a:blip>
          <a:srcRect/>
          <a:stretch/>
        </p:blipFill>
        <p:spPr>
          <a:xfrm>
            <a:off x="3605209" y="3077947"/>
            <a:ext cx="1517624" cy="797159"/>
          </a:xfrm>
          <a:prstGeom prst="rect">
            <a:avLst/>
          </a:prstGeom>
          <a:noFill/>
          <a:ln>
            <a:noFill/>
          </a:ln>
        </p:spPr>
      </p:pic>
      <p:pic>
        <p:nvPicPr>
          <p:cNvPr id="267" name="Google Shape;267;p9"/>
          <p:cNvPicPr preferRelativeResize="0"/>
          <p:nvPr/>
        </p:nvPicPr>
        <p:blipFill rotWithShape="1">
          <a:blip r:embed="rId7">
            <a:alphaModFix/>
          </a:blip>
          <a:srcRect/>
          <a:stretch/>
        </p:blipFill>
        <p:spPr>
          <a:xfrm>
            <a:off x="867649" y="3617679"/>
            <a:ext cx="1882600" cy="1007050"/>
          </a:xfrm>
          <a:prstGeom prst="rect">
            <a:avLst/>
          </a:prstGeom>
          <a:noFill/>
          <a:ln>
            <a:noFill/>
          </a:ln>
        </p:spPr>
      </p:pic>
      <p:pic>
        <p:nvPicPr>
          <p:cNvPr id="268" name="Google Shape;268;p9"/>
          <p:cNvPicPr preferRelativeResize="0"/>
          <p:nvPr/>
        </p:nvPicPr>
        <p:blipFill rotWithShape="1">
          <a:blip r:embed="rId8">
            <a:alphaModFix/>
          </a:blip>
          <a:srcRect/>
          <a:stretch/>
        </p:blipFill>
        <p:spPr>
          <a:xfrm>
            <a:off x="5605749" y="3715325"/>
            <a:ext cx="741253" cy="741253"/>
          </a:xfrm>
          <a:prstGeom prst="rect">
            <a:avLst/>
          </a:prstGeom>
          <a:noFill/>
          <a:ln>
            <a:noFill/>
          </a:ln>
        </p:spPr>
      </p:pic>
      <p:pic>
        <p:nvPicPr>
          <p:cNvPr id="269" name="Google Shape;269;p9"/>
          <p:cNvPicPr preferRelativeResize="0"/>
          <p:nvPr/>
        </p:nvPicPr>
        <p:blipFill rotWithShape="1">
          <a:blip r:embed="rId9">
            <a:alphaModFix/>
          </a:blip>
          <a:srcRect/>
          <a:stretch/>
        </p:blipFill>
        <p:spPr>
          <a:xfrm>
            <a:off x="1316127" y="2409500"/>
            <a:ext cx="1573862" cy="846770"/>
          </a:xfrm>
          <a:prstGeom prst="rect">
            <a:avLst/>
          </a:prstGeom>
          <a:noFill/>
          <a:ln>
            <a:noFill/>
          </a:ln>
        </p:spPr>
      </p:pic>
      <p:pic>
        <p:nvPicPr>
          <p:cNvPr id="270" name="Google Shape;270;p9"/>
          <p:cNvPicPr preferRelativeResize="0"/>
          <p:nvPr/>
        </p:nvPicPr>
        <p:blipFill rotWithShape="1">
          <a:blip r:embed="rId10">
            <a:alphaModFix/>
          </a:blip>
          <a:srcRect/>
          <a:stretch/>
        </p:blipFill>
        <p:spPr>
          <a:xfrm>
            <a:off x="6802787" y="1176636"/>
            <a:ext cx="1884979" cy="762173"/>
          </a:xfrm>
          <a:prstGeom prst="rect">
            <a:avLst/>
          </a:prstGeom>
          <a:noFill/>
          <a:ln>
            <a:noFill/>
          </a:ln>
        </p:spPr>
      </p:pic>
      <p:pic>
        <p:nvPicPr>
          <p:cNvPr id="271" name="Google Shape;271;p9" descr="HTML5 Logo transparent PNG - StickPNG"/>
          <p:cNvPicPr preferRelativeResize="0"/>
          <p:nvPr/>
        </p:nvPicPr>
        <p:blipFill rotWithShape="1">
          <a:blip r:embed="rId11">
            <a:alphaModFix/>
          </a:blip>
          <a:srcRect/>
          <a:stretch/>
        </p:blipFill>
        <p:spPr>
          <a:xfrm>
            <a:off x="4689693" y="1467844"/>
            <a:ext cx="950126" cy="950126"/>
          </a:xfrm>
          <a:prstGeom prst="rect">
            <a:avLst/>
          </a:prstGeom>
          <a:noFill/>
          <a:ln>
            <a:noFill/>
          </a:ln>
        </p:spPr>
      </p:pic>
      <p:pic>
        <p:nvPicPr>
          <p:cNvPr id="272" name="Google Shape;272;p9" descr="CSS3 Logo PNG Transparent &amp;amp; SVG Vector - Freebie Supply"/>
          <p:cNvPicPr preferRelativeResize="0"/>
          <p:nvPr/>
        </p:nvPicPr>
        <p:blipFill rotWithShape="1">
          <a:blip r:embed="rId12">
            <a:alphaModFix/>
          </a:blip>
          <a:srcRect/>
          <a:stretch/>
        </p:blipFill>
        <p:spPr>
          <a:xfrm>
            <a:off x="7433172" y="3353878"/>
            <a:ext cx="896013" cy="89601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10"/>
          <p:cNvSpPr txBox="1">
            <a:spLocks noGrp="1"/>
          </p:cNvSpPr>
          <p:nvPr>
            <p:ph type="title"/>
          </p:nvPr>
        </p:nvSpPr>
        <p:spPr>
          <a:xfrm>
            <a:off x="139975" y="136169"/>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Project Architecture</a:t>
            </a:r>
            <a:endParaRPr sz="2400" dirty="0"/>
          </a:p>
        </p:txBody>
      </p:sp>
      <p:pic>
        <p:nvPicPr>
          <p:cNvPr id="279" name="Google Shape;279;p10" descr="Client–server model - Wikipedia"/>
          <p:cNvPicPr preferRelativeResize="0"/>
          <p:nvPr/>
        </p:nvPicPr>
        <p:blipFill rotWithShape="1">
          <a:blip r:embed="rId3">
            <a:alphaModFix/>
          </a:blip>
          <a:srcRect/>
          <a:stretch/>
        </p:blipFill>
        <p:spPr>
          <a:xfrm>
            <a:off x="139966" y="678098"/>
            <a:ext cx="1419893" cy="889905"/>
          </a:xfrm>
          <a:prstGeom prst="rect">
            <a:avLst/>
          </a:prstGeom>
          <a:noFill/>
          <a:ln>
            <a:noFill/>
          </a:ln>
        </p:spPr>
      </p:pic>
      <p:sp>
        <p:nvSpPr>
          <p:cNvPr id="280" name="Google Shape;280;p10"/>
          <p:cNvSpPr txBox="1"/>
          <p:nvPr/>
        </p:nvSpPr>
        <p:spPr>
          <a:xfrm>
            <a:off x="830901" y="1550724"/>
            <a:ext cx="1583639"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Data collection</a:t>
            </a:r>
            <a:endParaRPr sz="1200" b="0" i="0" u="none" strike="noStrike" cap="none">
              <a:solidFill>
                <a:schemeClr val="dk1"/>
              </a:solidFill>
              <a:latin typeface="Arial"/>
              <a:ea typeface="Arial"/>
              <a:cs typeface="Arial"/>
              <a:sym typeface="Arial"/>
            </a:endParaRPr>
          </a:p>
        </p:txBody>
      </p:sp>
      <p:pic>
        <p:nvPicPr>
          <p:cNvPr id="281" name="Google Shape;281;p10"/>
          <p:cNvPicPr preferRelativeResize="0"/>
          <p:nvPr/>
        </p:nvPicPr>
        <p:blipFill rotWithShape="1">
          <a:blip r:embed="rId4">
            <a:alphaModFix/>
          </a:blip>
          <a:srcRect/>
          <a:stretch/>
        </p:blipFill>
        <p:spPr>
          <a:xfrm>
            <a:off x="2288175" y="952094"/>
            <a:ext cx="781050" cy="683172"/>
          </a:xfrm>
          <a:prstGeom prst="rect">
            <a:avLst/>
          </a:prstGeom>
          <a:noFill/>
          <a:ln>
            <a:noFill/>
          </a:ln>
        </p:spPr>
      </p:pic>
      <p:pic>
        <p:nvPicPr>
          <p:cNvPr id="282" name="Google Shape;282;p10"/>
          <p:cNvPicPr preferRelativeResize="0"/>
          <p:nvPr/>
        </p:nvPicPr>
        <p:blipFill rotWithShape="1">
          <a:blip r:embed="rId5">
            <a:alphaModFix/>
          </a:blip>
          <a:srcRect/>
          <a:stretch/>
        </p:blipFill>
        <p:spPr>
          <a:xfrm>
            <a:off x="3717673" y="827936"/>
            <a:ext cx="1488214" cy="824016"/>
          </a:xfrm>
          <a:prstGeom prst="rect">
            <a:avLst/>
          </a:prstGeom>
          <a:noFill/>
          <a:ln>
            <a:noFill/>
          </a:ln>
        </p:spPr>
      </p:pic>
      <p:pic>
        <p:nvPicPr>
          <p:cNvPr id="283" name="Google Shape;283;p10" descr="Exploratory data analysis - Pianalytix - Machine Learning"/>
          <p:cNvPicPr preferRelativeResize="0"/>
          <p:nvPr/>
        </p:nvPicPr>
        <p:blipFill rotWithShape="1">
          <a:blip r:embed="rId6">
            <a:alphaModFix/>
          </a:blip>
          <a:srcRect/>
          <a:stretch/>
        </p:blipFill>
        <p:spPr>
          <a:xfrm>
            <a:off x="5353051" y="827936"/>
            <a:ext cx="1488215" cy="807330"/>
          </a:xfrm>
          <a:prstGeom prst="rect">
            <a:avLst/>
          </a:prstGeom>
          <a:noFill/>
          <a:ln>
            <a:noFill/>
          </a:ln>
        </p:spPr>
      </p:pic>
      <p:sp>
        <p:nvSpPr>
          <p:cNvPr id="284" name="Google Shape;284;p10"/>
          <p:cNvSpPr/>
          <p:nvPr/>
        </p:nvSpPr>
        <p:spPr>
          <a:xfrm>
            <a:off x="3069225" y="1123050"/>
            <a:ext cx="406400" cy="254000"/>
          </a:xfrm>
          <a:prstGeom prst="rightArrow">
            <a:avLst>
              <a:gd name="adj1" fmla="val 50000"/>
              <a:gd name="adj2" fmla="val 50000"/>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85" name="Google Shape;285;p10"/>
          <p:cNvSpPr txBox="1"/>
          <p:nvPr/>
        </p:nvSpPr>
        <p:spPr>
          <a:xfrm>
            <a:off x="4381673" y="1615744"/>
            <a:ext cx="17364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accent1"/>
                </a:solidFill>
                <a:latin typeface="Arial"/>
                <a:ea typeface="Arial"/>
                <a:cs typeface="Arial"/>
                <a:sym typeface="Arial"/>
              </a:rPr>
              <a:t>    </a:t>
            </a:r>
            <a:r>
              <a:rPr lang="en-US" sz="1200" b="0" i="0" u="none" strike="noStrike" cap="none">
                <a:solidFill>
                  <a:schemeClr val="dk1"/>
                </a:solidFill>
                <a:latin typeface="Arial"/>
                <a:ea typeface="Arial"/>
                <a:cs typeface="Arial"/>
                <a:sym typeface="Arial"/>
              </a:rPr>
              <a:t>Data Preparation</a:t>
            </a:r>
            <a:endParaRPr sz="1200" b="0" i="0" u="none" strike="noStrike" cap="none">
              <a:solidFill>
                <a:schemeClr val="dk1"/>
              </a:solidFill>
              <a:latin typeface="Arial"/>
              <a:ea typeface="Arial"/>
              <a:cs typeface="Arial"/>
              <a:sym typeface="Arial"/>
            </a:endParaRPr>
          </a:p>
        </p:txBody>
      </p:sp>
      <p:pic>
        <p:nvPicPr>
          <p:cNvPr id="286" name="Google Shape;286;p10" descr="scikit-learn - Wikipedia"/>
          <p:cNvPicPr preferRelativeResize="0"/>
          <p:nvPr/>
        </p:nvPicPr>
        <p:blipFill rotWithShape="1">
          <a:blip r:embed="rId7">
            <a:alphaModFix/>
          </a:blip>
          <a:srcRect/>
          <a:stretch/>
        </p:blipFill>
        <p:spPr>
          <a:xfrm>
            <a:off x="5717421" y="2192874"/>
            <a:ext cx="1419875" cy="654298"/>
          </a:xfrm>
          <a:prstGeom prst="rect">
            <a:avLst/>
          </a:prstGeom>
          <a:noFill/>
          <a:ln>
            <a:noFill/>
          </a:ln>
        </p:spPr>
      </p:pic>
      <p:sp>
        <p:nvSpPr>
          <p:cNvPr id="287" name="Google Shape;287;p10"/>
          <p:cNvSpPr txBox="1"/>
          <p:nvPr/>
        </p:nvSpPr>
        <p:spPr>
          <a:xfrm>
            <a:off x="5774800" y="2874602"/>
            <a:ext cx="1561721"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  Model Building</a:t>
            </a:r>
            <a:endParaRPr sz="1200" b="0" i="0" u="none" strike="noStrike" cap="none">
              <a:solidFill>
                <a:schemeClr val="dk1"/>
              </a:solidFill>
              <a:latin typeface="Arial"/>
              <a:ea typeface="Arial"/>
              <a:cs typeface="Arial"/>
              <a:sym typeface="Arial"/>
            </a:endParaRPr>
          </a:p>
        </p:txBody>
      </p:sp>
      <p:sp>
        <p:nvSpPr>
          <p:cNvPr id="288" name="Google Shape;288;p10"/>
          <p:cNvSpPr txBox="1"/>
          <p:nvPr/>
        </p:nvSpPr>
        <p:spPr>
          <a:xfrm>
            <a:off x="1324771" y="3308607"/>
            <a:ext cx="1821653"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   Model Evaluation</a:t>
            </a:r>
            <a:endParaRPr sz="1200" b="0" i="0" u="none" strike="noStrike" cap="none">
              <a:solidFill>
                <a:schemeClr val="dk1"/>
              </a:solidFill>
              <a:latin typeface="Arial"/>
              <a:ea typeface="Arial"/>
              <a:cs typeface="Arial"/>
              <a:sym typeface="Arial"/>
            </a:endParaRPr>
          </a:p>
        </p:txBody>
      </p:sp>
      <p:sp>
        <p:nvSpPr>
          <p:cNvPr id="289" name="Google Shape;289;p10"/>
          <p:cNvSpPr txBox="1"/>
          <p:nvPr/>
        </p:nvSpPr>
        <p:spPr>
          <a:xfrm>
            <a:off x="2974163" y="4398396"/>
            <a:ext cx="17364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  Model Deployment</a:t>
            </a:r>
            <a:endParaRPr sz="1200" b="0" i="0" u="none" strike="noStrike" cap="none">
              <a:solidFill>
                <a:schemeClr val="dk1"/>
              </a:solidFill>
              <a:latin typeface="Arial"/>
              <a:ea typeface="Arial"/>
              <a:cs typeface="Arial"/>
              <a:sym typeface="Arial"/>
            </a:endParaRPr>
          </a:p>
        </p:txBody>
      </p:sp>
      <p:sp>
        <p:nvSpPr>
          <p:cNvPr id="290" name="Google Shape;290;p10"/>
          <p:cNvSpPr/>
          <p:nvPr/>
        </p:nvSpPr>
        <p:spPr>
          <a:xfrm rot="10800000">
            <a:off x="3810216" y="2506764"/>
            <a:ext cx="1419875" cy="274200"/>
          </a:xfrm>
          <a:prstGeom prst="rightArrow">
            <a:avLst>
              <a:gd name="adj1" fmla="val 50000"/>
              <a:gd name="adj2" fmla="val 50000"/>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1" name="Google Shape;291;p10"/>
          <p:cNvSpPr/>
          <p:nvPr/>
        </p:nvSpPr>
        <p:spPr>
          <a:xfrm>
            <a:off x="4677409" y="3888493"/>
            <a:ext cx="1164900" cy="274200"/>
          </a:xfrm>
          <a:prstGeom prst="rightArrow">
            <a:avLst>
              <a:gd name="adj1" fmla="val 50000"/>
              <a:gd name="adj2" fmla="val 50000"/>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92" name="Google Shape;292;p10"/>
          <p:cNvSpPr/>
          <p:nvPr/>
        </p:nvSpPr>
        <p:spPr>
          <a:xfrm>
            <a:off x="1720763" y="1141500"/>
            <a:ext cx="406500" cy="254100"/>
          </a:xfrm>
          <a:prstGeom prst="rightArrow">
            <a:avLst>
              <a:gd name="adj1" fmla="val 50000"/>
              <a:gd name="adj2" fmla="val 50000"/>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294" name="Google Shape;294;p10"/>
          <p:cNvPicPr preferRelativeResize="0"/>
          <p:nvPr/>
        </p:nvPicPr>
        <p:blipFill rotWithShape="1">
          <a:blip r:embed="rId8">
            <a:alphaModFix/>
          </a:blip>
          <a:srcRect/>
          <a:stretch/>
        </p:blipFill>
        <p:spPr>
          <a:xfrm>
            <a:off x="1154103" y="2167525"/>
            <a:ext cx="2032984" cy="1079425"/>
          </a:xfrm>
          <a:prstGeom prst="rect">
            <a:avLst/>
          </a:prstGeom>
          <a:noFill/>
          <a:ln>
            <a:noFill/>
          </a:ln>
        </p:spPr>
      </p:pic>
      <p:sp>
        <p:nvSpPr>
          <p:cNvPr id="295" name="Google Shape;295;p10"/>
          <p:cNvSpPr/>
          <p:nvPr/>
        </p:nvSpPr>
        <p:spPr>
          <a:xfrm>
            <a:off x="7320484" y="1140850"/>
            <a:ext cx="949500" cy="1522200"/>
          </a:xfrm>
          <a:prstGeom prst="curvedLeftArrow">
            <a:avLst>
              <a:gd name="adj1" fmla="val 25000"/>
              <a:gd name="adj2" fmla="val 50000"/>
              <a:gd name="adj3" fmla="val 25000"/>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96" name="Google Shape;296;p10"/>
          <p:cNvSpPr/>
          <p:nvPr/>
        </p:nvSpPr>
        <p:spPr>
          <a:xfrm rot="5401214">
            <a:off x="2235027" y="3433243"/>
            <a:ext cx="369158" cy="982213"/>
          </a:xfrm>
          <a:prstGeom prst="leftUpArrow">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97" name="Google Shape;297;p10" descr="flask-logo"/>
          <p:cNvPicPr preferRelativeResize="0"/>
          <p:nvPr/>
        </p:nvPicPr>
        <p:blipFill rotWithShape="1">
          <a:blip r:embed="rId9">
            <a:alphaModFix/>
          </a:blip>
          <a:srcRect/>
          <a:stretch/>
        </p:blipFill>
        <p:spPr>
          <a:xfrm>
            <a:off x="3121615" y="3542396"/>
            <a:ext cx="1278367" cy="812800"/>
          </a:xfrm>
          <a:prstGeom prst="rect">
            <a:avLst/>
          </a:prstGeom>
          <a:noFill/>
          <a:ln>
            <a:noFill/>
          </a:ln>
        </p:spPr>
      </p:pic>
      <p:pic>
        <p:nvPicPr>
          <p:cNvPr id="298" name="Google Shape;298;p10"/>
          <p:cNvPicPr preferRelativeResize="0"/>
          <p:nvPr/>
        </p:nvPicPr>
        <p:blipFill rotWithShape="1">
          <a:blip r:embed="rId10">
            <a:alphaModFix/>
          </a:blip>
          <a:srcRect/>
          <a:stretch/>
        </p:blipFill>
        <p:spPr>
          <a:xfrm>
            <a:off x="6264823" y="3514334"/>
            <a:ext cx="2027175" cy="10794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1"/>
          <p:cNvSpPr txBox="1">
            <a:spLocks noGrp="1"/>
          </p:cNvSpPr>
          <p:nvPr>
            <p:ph type="title"/>
          </p:nvPr>
        </p:nvSpPr>
        <p:spPr>
          <a:xfrm>
            <a:off x="139975" y="136169"/>
            <a:ext cx="7886700" cy="401618"/>
          </a:xfrm>
          <a:prstGeom prst="rect">
            <a:avLst/>
          </a:prstGeom>
          <a:noFill/>
          <a:ln>
            <a:noFill/>
          </a:ln>
        </p:spPr>
        <p:txBody>
          <a:bodyPr spcFirstLastPara="1" wrap="square" lIns="68575" tIns="34275" rIns="68575" bIns="342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2400" dirty="0">
                <a:latin typeface="Calibri"/>
                <a:ea typeface="Calibri"/>
                <a:cs typeface="Calibri"/>
                <a:sym typeface="Calibri"/>
              </a:rPr>
              <a:t>Chatbot</a:t>
            </a:r>
            <a:endParaRPr sz="2400" dirty="0"/>
          </a:p>
        </p:txBody>
      </p:sp>
      <p:sp>
        <p:nvSpPr>
          <p:cNvPr id="306" name="Google Shape;306;p51"/>
          <p:cNvSpPr txBox="1"/>
          <p:nvPr/>
        </p:nvSpPr>
        <p:spPr>
          <a:xfrm>
            <a:off x="191386" y="709095"/>
            <a:ext cx="8761200" cy="3970277"/>
          </a:xfrm>
          <a:prstGeom prst="rect">
            <a:avLst/>
          </a:prstGeom>
          <a:noFill/>
          <a:ln>
            <a:noFill/>
          </a:ln>
        </p:spPr>
        <p:txBody>
          <a:bodyPr spcFirstLastPara="1" wrap="square" lIns="91425" tIns="45700" rIns="91425" bIns="45700" anchor="t" anchorCtr="0">
            <a:spAutoFit/>
          </a:bodyPr>
          <a:lstStyle/>
          <a:p>
            <a:pPr marL="374650" marR="0" lvl="0" indent="-311150" algn="l" rtl="0">
              <a:lnSpc>
                <a:spcPct val="100000"/>
              </a:lnSpc>
              <a:spcBef>
                <a:spcPts val="0"/>
              </a:spcBef>
              <a:spcAft>
                <a:spcPts val="0"/>
              </a:spcAft>
              <a:buClr>
                <a:schemeClr val="dk1"/>
              </a:buClr>
              <a:buSzPts val="2160"/>
              <a:buFont typeface="Arial"/>
              <a:buChar char="•"/>
            </a:pPr>
            <a:r>
              <a:rPr lang="en-US" sz="1800" b="0" i="0" u="none" strike="noStrike" cap="none" dirty="0">
                <a:solidFill>
                  <a:srgbClr val="111111"/>
                </a:solidFill>
                <a:latin typeface="Calibri" panose="020F0502020204030204" pitchFamily="34" charset="0"/>
                <a:ea typeface="Times New Roman"/>
                <a:cs typeface="Calibri" panose="020F0502020204030204" pitchFamily="34" charset="0"/>
                <a:sym typeface="Times New Roman"/>
              </a:rPr>
              <a:t>A chatbot is a computer program that simulates human conversation through voice commands or text chats or both. </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148590" algn="l" rtl="0">
              <a:lnSpc>
                <a:spcPct val="100000"/>
              </a:lnSpc>
              <a:spcBef>
                <a:spcPts val="0"/>
              </a:spcBef>
              <a:spcAft>
                <a:spcPts val="0"/>
              </a:spcAft>
              <a:buClr>
                <a:srgbClr val="000000"/>
              </a:buClr>
              <a:buSzPts val="2160"/>
              <a:buFont typeface="Arial"/>
              <a:buNone/>
            </a:pPr>
            <a:endParaRPr sz="1800" b="0" i="0" u="none" strike="noStrike" cap="none" dirty="0">
              <a:solidFill>
                <a:srgbClr val="111111"/>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00000"/>
              </a:lnSpc>
              <a:spcBef>
                <a:spcPts val="0"/>
              </a:spcBef>
              <a:spcAft>
                <a:spcPts val="0"/>
              </a:spcAft>
              <a:buClr>
                <a:schemeClr val="dk1"/>
              </a:buClr>
              <a:buSzPts val="2160"/>
              <a:buFont typeface="Arial"/>
              <a:buChar char="•"/>
            </a:pPr>
            <a:r>
              <a:rPr lang="en-US" sz="1800" b="0" i="0" u="none" strike="noStrike" cap="none" dirty="0">
                <a:solidFill>
                  <a:srgbClr val="111111"/>
                </a:solidFill>
                <a:latin typeface="Calibri" panose="020F0502020204030204" pitchFamily="34" charset="0"/>
                <a:ea typeface="Times New Roman"/>
                <a:cs typeface="Calibri" panose="020F0502020204030204" pitchFamily="34" charset="0"/>
                <a:sym typeface="Times New Roman"/>
              </a:rPr>
              <a:t>This tool helps add convenience for customers-they are automated programs that interact with customers like a human would and cost little to nothing to engage with.</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148590" algn="l" rtl="0">
              <a:lnSpc>
                <a:spcPct val="100000"/>
              </a:lnSpc>
              <a:spcBef>
                <a:spcPts val="0"/>
              </a:spcBef>
              <a:spcAft>
                <a:spcPts val="0"/>
              </a:spcAft>
              <a:buClr>
                <a:srgbClr val="000000"/>
              </a:buClr>
              <a:buSzPts val="2160"/>
              <a:buFont typeface="Arial"/>
              <a:buNone/>
            </a:pPr>
            <a:endParaRPr sz="1800" b="0" i="0" u="none" strike="noStrike" cap="none" dirty="0">
              <a:solidFill>
                <a:srgbClr val="111111"/>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00000"/>
              </a:lnSpc>
              <a:spcBef>
                <a:spcPts val="0"/>
              </a:spcBef>
              <a:spcAft>
                <a:spcPts val="0"/>
              </a:spcAft>
              <a:buClr>
                <a:schemeClr val="dk1"/>
              </a:buClr>
              <a:buSzPts val="2160"/>
              <a:buFont typeface="Arial"/>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In its simplest form, chatbots can be programmed to answer specific, frequently asked questions, offering an easy way to engage with visitors.</a:t>
            </a:r>
            <a:endParaRPr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374650" marR="0" lvl="0" indent="-148590" algn="l" rtl="0">
              <a:lnSpc>
                <a:spcPct val="100000"/>
              </a:lnSpc>
              <a:spcBef>
                <a:spcPts val="0"/>
              </a:spcBef>
              <a:spcAft>
                <a:spcPts val="0"/>
              </a:spcAft>
              <a:buClr>
                <a:srgbClr val="000000"/>
              </a:buClr>
              <a:buSzPts val="2160"/>
              <a:buFont typeface="Arial"/>
              <a:buNone/>
            </a:pPr>
            <a:endParaRPr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374650" marR="0" lvl="0" indent="-311150" algn="l" rtl="0">
              <a:lnSpc>
                <a:spcPct val="100000"/>
              </a:lnSpc>
              <a:spcBef>
                <a:spcPts val="0"/>
              </a:spcBef>
              <a:spcAft>
                <a:spcPts val="0"/>
              </a:spcAft>
              <a:buClr>
                <a:schemeClr val="dk1"/>
              </a:buClr>
              <a:buSzPts val="2160"/>
              <a:buFont typeface="Arial"/>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In a rule-based approach, a bot answers questions based on some rules on which it is trained on. The rules defined can be very simple to very complex. The creation of these bots are relatively straightforward using some rule-based approach, but the bot is not efficient in answering questions, whose pattern does not match with the rules on which the bot is trained.</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12"/>
          <p:cNvSpPr txBox="1"/>
          <p:nvPr/>
        </p:nvSpPr>
        <p:spPr>
          <a:xfrm>
            <a:off x="2219700" y="862250"/>
            <a:ext cx="4704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12"/>
          <p:cNvSpPr txBox="1"/>
          <p:nvPr/>
        </p:nvSpPr>
        <p:spPr>
          <a:xfrm>
            <a:off x="164564" y="84195"/>
            <a:ext cx="5748900"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2400" b="0" i="0" u="none" strike="noStrike" cap="none" dirty="0">
                <a:solidFill>
                  <a:srgbClr val="000000"/>
                </a:solidFill>
                <a:latin typeface="Calibri" panose="020F0502020204030204" pitchFamily="34" charset="0"/>
                <a:cs typeface="Calibri" panose="020F0502020204030204" pitchFamily="34" charset="0"/>
                <a:sym typeface="Arial"/>
              </a:rPr>
              <a:t>NATURAL LANGUAGE PROCESSING (NLP)</a:t>
            </a:r>
            <a:endParaRPr sz="2400" b="0" i="0" u="none" strike="noStrike" cap="none" dirty="0">
              <a:solidFill>
                <a:srgbClr val="000000"/>
              </a:solidFill>
              <a:latin typeface="Calibri" panose="020F0502020204030204" pitchFamily="34" charset="0"/>
              <a:cs typeface="Calibri" panose="020F0502020204030204" pitchFamily="34" charset="0"/>
              <a:sym typeface="Arial"/>
            </a:endParaRPr>
          </a:p>
        </p:txBody>
      </p:sp>
      <p:sp>
        <p:nvSpPr>
          <p:cNvPr id="315" name="Google Shape;315;p12"/>
          <p:cNvSpPr txBox="1"/>
          <p:nvPr/>
        </p:nvSpPr>
        <p:spPr>
          <a:xfrm>
            <a:off x="579422" y="691011"/>
            <a:ext cx="7333200" cy="3370800"/>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None/>
            </a:pPr>
            <a:r>
              <a:rPr lang="en-US" sz="2000" b="1" i="0" u="none" strike="noStrike" cap="none" dirty="0">
                <a:solidFill>
                  <a:schemeClr val="accent1"/>
                </a:solidFill>
                <a:latin typeface="Calibri"/>
                <a:ea typeface="Calibri"/>
                <a:cs typeface="Calibri"/>
                <a:sym typeface="Calibri"/>
              </a:rPr>
              <a:t>NLP</a:t>
            </a:r>
            <a:endParaRPr sz="2000" b="1" i="0" u="none" strike="noStrike" cap="none" dirty="0">
              <a:solidFill>
                <a:schemeClr val="accen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dirty="0">
              <a:solidFill>
                <a:srgbClr val="FF0000"/>
              </a:solidFill>
              <a:latin typeface="Source Sans Pro"/>
              <a:ea typeface="Source Sans Pro"/>
              <a:cs typeface="Source Sans Pro"/>
              <a:sym typeface="Source Sans Pro"/>
            </a:endParaRPr>
          </a:p>
          <a:p>
            <a:pPr marL="171450" marR="0" lvl="0" indent="-171450" algn="l" rtl="0">
              <a:lnSpc>
                <a:spcPct val="100000"/>
              </a:lnSpc>
              <a:spcBef>
                <a:spcPts val="0"/>
              </a:spcBef>
              <a:spcAft>
                <a:spcPts val="0"/>
              </a:spcAft>
              <a:buClr>
                <a:srgbClr val="000000"/>
              </a:buClr>
              <a:buSzPts val="180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Natural language processing (NLP) is a field that focuses on making natural human language usable by computer programs. NLTK, or Natural Language Toolkit, is a Python package that you can use for NLP.</a:t>
            </a:r>
            <a:endPar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171450" marR="0" lvl="0" indent="-95250" algn="l" rtl="0">
              <a:lnSpc>
                <a:spcPct val="100000"/>
              </a:lnSpc>
              <a:spcBef>
                <a:spcPts val="0"/>
              </a:spcBef>
              <a:spcAft>
                <a:spcPts val="0"/>
              </a:spcAft>
              <a:buClr>
                <a:srgbClr val="000000"/>
              </a:buClr>
              <a:buSzPts val="1200"/>
              <a:buFont typeface="Arial"/>
              <a:buNone/>
            </a:pPr>
            <a:endPar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endParaRPr>
          </a:p>
          <a:p>
            <a:pPr marL="171450" marR="0" lvl="0" indent="-171450" algn="l" rtl="0">
              <a:lnSpc>
                <a:spcPct val="100000"/>
              </a:lnSpc>
              <a:spcBef>
                <a:spcPts val="0"/>
              </a:spcBef>
              <a:spcAft>
                <a:spcPts val="0"/>
              </a:spcAft>
              <a:buClr>
                <a:srgbClr val="000000"/>
              </a:buClr>
              <a:buSzPts val="1800"/>
              <a:buFont typeface="Arial"/>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Natural language Processing (NLP) is a subfield of artificial intelligence, that involves the interactions between computers and humans</a:t>
            </a:r>
            <a:r>
              <a:rPr lang="en-US" sz="1800" b="0" i="0" u="none" strike="noStrike" cap="none" dirty="0">
                <a:solidFill>
                  <a:srgbClr val="222222"/>
                </a:solidFill>
                <a:latin typeface="Calibri" panose="020F0502020204030204" pitchFamily="34" charset="0"/>
                <a:ea typeface="Times New Roman"/>
                <a:cs typeface="Calibri" panose="020F0502020204030204" pitchFamily="34" charset="0"/>
                <a:sym typeface="Times New Roman"/>
              </a:rPr>
              <a:t>.</a:t>
            </a:r>
            <a:endParaRPr lang="en-US" sz="1800" b="0" i="0" u="none" strike="noStrike" cap="none" dirty="0">
              <a:solidFill>
                <a:srgbClr val="000000"/>
              </a:solidFill>
              <a:latin typeface="Calibri" panose="020F0502020204030204" pitchFamily="34" charset="0"/>
              <a:ea typeface="Times New Roman"/>
              <a:cs typeface="Calibri" panose="020F0502020204030204" pitchFamily="34" charset="0"/>
              <a:sym typeface="Times New Roman"/>
            </a:endParaRPr>
          </a:p>
          <a:p>
            <a:pPr marL="171450" marR="0" lvl="0" indent="-95250" algn="l" rtl="0">
              <a:lnSpc>
                <a:spcPct val="100000"/>
              </a:lnSpc>
              <a:spcBef>
                <a:spcPts val="0"/>
              </a:spcBef>
              <a:spcAft>
                <a:spcPts val="0"/>
              </a:spcAft>
              <a:buClr>
                <a:srgbClr val="000000"/>
              </a:buClr>
              <a:buSzPts val="1200"/>
              <a:buFont typeface="Arial"/>
              <a:buNone/>
            </a:pPr>
            <a:endParaRPr lang="en-US" sz="1800" b="0" i="0" u="none" strike="noStrike" cap="none" dirty="0">
              <a:solidFill>
                <a:srgbClr val="222222"/>
              </a:solidFill>
              <a:latin typeface="Calibri" panose="020F0502020204030204" pitchFamily="34" charset="0"/>
              <a:ea typeface="Times New Roman"/>
              <a:cs typeface="Calibri" panose="020F0502020204030204" pitchFamily="34" charset="0"/>
              <a:sym typeface="Times New Roman"/>
            </a:endParaRPr>
          </a:p>
          <a:p>
            <a:pPr marL="171450" marR="0" lvl="0" indent="-171450" algn="l" rtl="0">
              <a:lnSpc>
                <a:spcPct val="100000"/>
              </a:lnSpc>
              <a:spcBef>
                <a:spcPts val="0"/>
              </a:spcBef>
              <a:spcAft>
                <a:spcPts val="0"/>
              </a:spcAft>
              <a:buClr>
                <a:srgbClr val="000000"/>
              </a:buClr>
              <a:buSzPts val="1800"/>
              <a:buFont typeface="Times New Roman"/>
              <a:buChar char="•"/>
            </a:pPr>
            <a:r>
              <a:rPr lang="en-US" sz="1800" b="0" i="0" u="none" strike="noStrike" cap="none" dirty="0">
                <a:solidFill>
                  <a:schemeClr val="dk1"/>
                </a:solidFill>
                <a:latin typeface="Calibri" panose="020F0502020204030204" pitchFamily="34" charset="0"/>
                <a:ea typeface="Times New Roman"/>
                <a:cs typeface="Calibri" panose="020F0502020204030204" pitchFamily="34" charset="0"/>
                <a:sym typeface="Times New Roman"/>
              </a:rPr>
              <a:t>In modern days, most of our smartphones have a speech recognition system. These smartphones use NLP to understand the natural language and give the response.</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TotalTime>
  <Words>1252</Words>
  <Application>Microsoft Office PowerPoint</Application>
  <PresentationFormat>On-screen Show (16:9)</PresentationFormat>
  <Paragraphs>119</Paragraphs>
  <Slides>23</Slides>
  <Notes>23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23</vt:i4>
      </vt:variant>
    </vt:vector>
  </HeadingPairs>
  <TitlesOfParts>
    <vt:vector size="30" baseType="lpstr">
      <vt:lpstr>Calibri</vt:lpstr>
      <vt:lpstr>Arial</vt:lpstr>
      <vt:lpstr>Source Sans Pro</vt:lpstr>
      <vt:lpstr>Times New Roman</vt:lpstr>
      <vt:lpstr>Georgia</vt:lpstr>
      <vt:lpstr>Office Theme</vt:lpstr>
      <vt:lpstr>Simple Light</vt:lpstr>
      <vt:lpstr>PowerPoint Presentation</vt:lpstr>
      <vt:lpstr>Contents</vt:lpstr>
      <vt:lpstr>Project Overview and Scope</vt:lpstr>
      <vt:lpstr>Project Goals</vt:lpstr>
      <vt:lpstr>CRISP-ML(Q) Methodology</vt:lpstr>
      <vt:lpstr>Technical Stacks</vt:lpstr>
      <vt:lpstr>Project Architecture</vt:lpstr>
      <vt:lpstr>Chatbot</vt:lpstr>
      <vt:lpstr>PowerPoint Presentation</vt:lpstr>
      <vt:lpstr>Data Collection</vt:lpstr>
      <vt:lpstr>DATA PRE-PROCESSING</vt:lpstr>
      <vt:lpstr>DATA PRE-PROCESSING</vt:lpstr>
      <vt:lpstr>Model Selection </vt:lpstr>
      <vt:lpstr>Model Building</vt:lpstr>
      <vt:lpstr>Model Evaluation</vt:lpstr>
      <vt:lpstr>Output</vt:lpstr>
      <vt:lpstr>Model Deployment</vt:lpstr>
      <vt:lpstr>Model Deployment Code</vt:lpstr>
      <vt:lpstr>Output of the Deployed Model</vt:lpstr>
      <vt:lpstr>Conclusion</vt:lpstr>
      <vt:lpstr>Future Scope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Pavitra Mandal</cp:lastModifiedBy>
  <cp:revision>43</cp:revision>
  <dcterms:modified xsi:type="dcterms:W3CDTF">2023-09-03T17:47:02Z</dcterms:modified>
</cp:coreProperties>
</file>